
<file path=[Content_Types].xml><?xml version="1.0" encoding="utf-8"?>
<Types xmlns="http://schemas.openxmlformats.org/package/2006/content-types">
  <Default Extension="avi" ContentType="video/x-msvideo"/>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gk5r+d8vMEOv00tgH9gg8NUKSVd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B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8A8850-DF04-4222-A5CB-90929FF3D3AA}">
  <a:tblStyle styleId="{4B8A8850-DF04-4222-A5CB-90929FF3D3A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56" y="28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acc83caf4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acc83caf4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595959"/>
              </a:buClr>
              <a:buSzPts val="1800"/>
              <a:buChar char="●"/>
            </a:pPr>
            <a:r>
              <a:rPr lang="en" sz="1800">
                <a:solidFill>
                  <a:srgbClr val="595959"/>
                </a:solidFill>
              </a:rPr>
              <a:t>Report peak activation as function of percent change in max muscle force </a:t>
            </a:r>
            <a:endParaRPr sz="28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800">
                <a:solidFill>
                  <a:schemeClr val="dk1"/>
                </a:solidFill>
              </a:rPr>
              <a:t> - Mikayla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800">
                <a:solidFill>
                  <a:schemeClr val="dk1"/>
                </a:solidFill>
              </a:rPr>
              <a:t> - Mikayla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100"/>
              <a:buNone/>
            </a:pPr>
            <a:r>
              <a:rPr lang="en">
                <a:solidFill>
                  <a:schemeClr val="dk1"/>
                </a:solidFill>
                <a:latin typeface="Open Sans"/>
                <a:ea typeface="Open Sans"/>
                <a:cs typeface="Open Sans"/>
                <a:sym typeface="Open Sans"/>
              </a:rPr>
              <a:t>The human body has more muscles that it does degrees-of-freedom.  An example of this is looking at the lower limbs. The knee for instance is a single degree of freedom joint, but yet there are many muscles spanning it.  For example the quadriceps that extend the knee and the hamstrings that flex the knee.  How does the body decide what muscle(s) to activate to perform a given task?  This is an important question to answer because it has implications across a variety of different fields.  By modelling and simulating human biomechanics, we can use this information to guide physical therapy and surgery for muscle dysfunction.  We can also optimize sports performance.  Finally, this may also have applications to robotics, where using these neuromuscular control strategies to control a highly redundant system remains very difficult.</a:t>
            </a:r>
            <a:endParaRPr>
              <a:solidFill>
                <a:schemeClr val="dk1"/>
              </a:solidFill>
              <a:latin typeface="Open Sans"/>
              <a:ea typeface="Open Sans"/>
              <a:cs typeface="Open Sans"/>
              <a:sym typeface="Open Sans"/>
            </a:endParaRPr>
          </a:p>
          <a:p>
            <a:pPr marL="457200" lvl="0" indent="-298450" algn="l" rtl="0">
              <a:lnSpc>
                <a:spcPct val="100000"/>
              </a:lnSpc>
              <a:spcBef>
                <a:spcPts val="600"/>
              </a:spcBef>
              <a:spcAft>
                <a:spcPts val="0"/>
              </a:spcAft>
              <a:buClr>
                <a:schemeClr val="dk1"/>
              </a:buClr>
              <a:buSzPts val="1100"/>
              <a:buChar char="●"/>
            </a:pPr>
            <a:r>
              <a:rPr lang="en">
                <a:solidFill>
                  <a:schemeClr val="dk1"/>
                </a:solidFill>
                <a:latin typeface="Open Sans"/>
                <a:ea typeface="Open Sans"/>
                <a:cs typeface="Open Sans"/>
                <a:sym typeface="Open Sans"/>
              </a:rPr>
              <a:t>Each joint in the human body has a number of kinematic degrees of freedom, and each action can be performed in different ways using different combinations of muscles to achieve the same joint torque needed for this movement.</a:t>
            </a:r>
            <a:endParaRPr>
              <a:solidFill>
                <a:schemeClr val="dk1"/>
              </a:solidFill>
              <a:latin typeface="Open Sans"/>
              <a:ea typeface="Open Sans"/>
              <a:cs typeface="Open Sans"/>
              <a:sym typeface="Open Sans"/>
            </a:endParaRPr>
          </a:p>
          <a:p>
            <a:pPr marL="457200" lvl="0" indent="-298450" algn="l" rtl="0">
              <a:lnSpc>
                <a:spcPct val="100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Experimental studies have found significant similarity in these muscle activation patterns for different individuals.</a:t>
            </a:r>
            <a:endParaRPr>
              <a:solidFill>
                <a:schemeClr val="dk1"/>
              </a:solidFill>
              <a:latin typeface="Open Sans"/>
              <a:ea typeface="Open Sans"/>
              <a:cs typeface="Open Sans"/>
              <a:sym typeface="Open Sans"/>
            </a:endParaRPr>
          </a:p>
          <a:p>
            <a:pPr marL="457200" lvl="0" indent="-298450" algn="l" rtl="0">
              <a:lnSpc>
                <a:spcPct val="100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Modelled simulations can be applied to predict changes of kinematics and muscle response to interventions or environmental changes. They can support decisions in orthopaedic surgery.</a:t>
            </a:r>
            <a:endParaRPr>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particular application that we want to explore is that of cycling, which is amenable to analysis because the motion happens in a 2D plane and exhibits muscle redundancy.  On the image on the left, you’ll notice that multiple muscles are being activated in red as the cyclists pedals the bicycle.  Understanding which muscles are active when may be framed as an optimization problem.  Our problem statement is that we aim to optimize the lower limb muscle activations during cycling by using joint kinematics and kinetics from literature, and compare to previously gathered EMG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500">
                <a:solidFill>
                  <a:schemeClr val="dk1"/>
                </a:solidFill>
                <a:highlight>
                  <a:schemeClr val="lt1"/>
                </a:highlight>
              </a:rPr>
              <a:t>defining your optimization problem statement with equations and words</a:t>
            </a:r>
            <a:r>
              <a:rPr lang="en" sz="2500">
                <a:solidFill>
                  <a:schemeClr val="dk1"/>
                </a:solidFill>
              </a:rPr>
              <a:t>- Pratiksha/Mikayla</a:t>
            </a:r>
            <a:endParaRPr sz="2500">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As we have a lot of inequality constraints, we preferred sqp over interior point as fmincon sqp also uses active set strategy to focus on the important constraints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Ravesh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Show force on slide 6.  Slide 7 show activation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Add picture of the leg (mirrored horizontally)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Include units of Lagrange multipliers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2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2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2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doi.org/10.1109/86.867878" TargetMode="External"/><Relationship Id="rId5" Type="http://schemas.openxmlformats.org/officeDocument/2006/relationships/image" Target="../media/image21.pn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youtube.com/watch?v=MqLHuwxB5-c"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isbweb.org/resources/data-resources/140-movement-data/510-cycling-data" TargetMode="External"/><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188720" y="744575"/>
            <a:ext cx="7643588"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b="1">
                <a:latin typeface="Calibri"/>
                <a:ea typeface="Calibri"/>
                <a:cs typeface="Calibri"/>
                <a:sym typeface="Calibri"/>
              </a:rPr>
              <a:t>MUSCLE ACTIVATION PROJECT</a:t>
            </a:r>
            <a:endParaRPr/>
          </a:p>
        </p:txBody>
      </p:sp>
      <p:sp>
        <p:nvSpPr>
          <p:cNvPr id="55" name="Google Shape;55;p1"/>
          <p:cNvSpPr txBox="1">
            <a:spLocks noGrp="1"/>
          </p:cNvSpPr>
          <p:nvPr>
            <p:ph type="subTitle" idx="1"/>
          </p:nvPr>
        </p:nvSpPr>
        <p:spPr>
          <a:xfrm>
            <a:off x="412184" y="3095382"/>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 sz="2000">
                <a:latin typeface="Calibri"/>
                <a:ea typeface="Calibri"/>
                <a:cs typeface="Calibri"/>
                <a:sym typeface="Calibri"/>
              </a:rPr>
              <a:t>Risheekesh Kesavan, Pratiksha Ganesan, Mikayla Schneider, Ravesh Sukhnandan</a:t>
            </a:r>
            <a:endParaRPr sz="2000">
              <a:latin typeface="Calibri"/>
              <a:ea typeface="Calibri"/>
              <a:cs typeface="Calibri"/>
              <a:sym typeface="Calibri"/>
            </a:endParaRPr>
          </a:p>
        </p:txBody>
      </p:sp>
      <p:pic>
        <p:nvPicPr>
          <p:cNvPr id="56" name="Google Shape;56;p1"/>
          <p:cNvPicPr preferRelativeResize="0"/>
          <p:nvPr/>
        </p:nvPicPr>
        <p:blipFill rotWithShape="1">
          <a:blip r:embed="rId3">
            <a:alphaModFix/>
          </a:blip>
          <a:srcRect/>
          <a:stretch/>
        </p:blipFill>
        <p:spPr>
          <a:xfrm>
            <a:off x="-485463" y="-59101"/>
            <a:ext cx="2917767" cy="28288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1acc83caf46_1_0"/>
          <p:cNvSpPr txBox="1">
            <a:spLocks noGrp="1"/>
          </p:cNvSpPr>
          <p:nvPr>
            <p:ph type="title"/>
          </p:nvPr>
        </p:nvSpPr>
        <p:spPr>
          <a:xfrm>
            <a:off x="311700" y="1698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Clr>
                <a:schemeClr val="dk1"/>
              </a:buClr>
              <a:buSzPct val="77916"/>
              <a:buFont typeface="Arial"/>
              <a:buNone/>
            </a:pPr>
            <a:r>
              <a:rPr lang="en" sz="3094" b="1">
                <a:latin typeface="Calibri"/>
                <a:ea typeface="Calibri"/>
                <a:cs typeface="Calibri"/>
                <a:sym typeface="Calibri"/>
              </a:rPr>
              <a:t>LB SENSITIVITY ANALYSIS: -30% Change </a:t>
            </a:r>
            <a:endParaRPr sz="3094" b="1">
              <a:latin typeface="Calibri"/>
              <a:ea typeface="Calibri"/>
              <a:cs typeface="Calibri"/>
              <a:sym typeface="Calibri"/>
            </a:endParaRPr>
          </a:p>
          <a:p>
            <a:pPr marL="0" lvl="0" indent="0" algn="l" rtl="0">
              <a:lnSpc>
                <a:spcPct val="100000"/>
              </a:lnSpc>
              <a:spcBef>
                <a:spcPts val="0"/>
              </a:spcBef>
              <a:spcAft>
                <a:spcPts val="0"/>
              </a:spcAft>
              <a:buSzPct val="111111"/>
              <a:buNone/>
            </a:pPr>
            <a:endParaRPr/>
          </a:p>
        </p:txBody>
      </p:sp>
      <p:graphicFrame>
        <p:nvGraphicFramePr>
          <p:cNvPr id="145" name="Google Shape;145;g1acc83caf46_1_0"/>
          <p:cNvGraphicFramePr/>
          <p:nvPr/>
        </p:nvGraphicFramePr>
        <p:xfrm>
          <a:off x="583750" y="1156575"/>
          <a:ext cx="7961000" cy="2811650"/>
        </p:xfrm>
        <a:graphic>
          <a:graphicData uri="http://schemas.openxmlformats.org/drawingml/2006/table">
            <a:tbl>
              <a:tblPr>
                <a:noFill/>
                <a:tableStyleId>{4B8A8850-DF04-4222-A5CB-90929FF3D3AA}</a:tableStyleId>
              </a:tblPr>
              <a:tblGrid>
                <a:gridCol w="871950">
                  <a:extLst>
                    <a:ext uri="{9D8B030D-6E8A-4147-A177-3AD203B41FA5}">
                      <a16:colId xmlns:a16="http://schemas.microsoft.com/office/drawing/2014/main" val="20000"/>
                    </a:ext>
                  </a:extLst>
                </a:gridCol>
                <a:gridCol w="894625">
                  <a:extLst>
                    <a:ext uri="{9D8B030D-6E8A-4147-A177-3AD203B41FA5}">
                      <a16:colId xmlns:a16="http://schemas.microsoft.com/office/drawing/2014/main" val="20001"/>
                    </a:ext>
                  </a:extLst>
                </a:gridCol>
                <a:gridCol w="894625">
                  <a:extLst>
                    <a:ext uri="{9D8B030D-6E8A-4147-A177-3AD203B41FA5}">
                      <a16:colId xmlns:a16="http://schemas.microsoft.com/office/drawing/2014/main" val="20002"/>
                    </a:ext>
                  </a:extLst>
                </a:gridCol>
                <a:gridCol w="883300">
                  <a:extLst>
                    <a:ext uri="{9D8B030D-6E8A-4147-A177-3AD203B41FA5}">
                      <a16:colId xmlns:a16="http://schemas.microsoft.com/office/drawing/2014/main" val="20003"/>
                    </a:ext>
                  </a:extLst>
                </a:gridCol>
                <a:gridCol w="883300">
                  <a:extLst>
                    <a:ext uri="{9D8B030D-6E8A-4147-A177-3AD203B41FA5}">
                      <a16:colId xmlns:a16="http://schemas.microsoft.com/office/drawing/2014/main" val="20004"/>
                    </a:ext>
                  </a:extLst>
                </a:gridCol>
                <a:gridCol w="883300">
                  <a:extLst>
                    <a:ext uri="{9D8B030D-6E8A-4147-A177-3AD203B41FA5}">
                      <a16:colId xmlns:a16="http://schemas.microsoft.com/office/drawing/2014/main" val="20005"/>
                    </a:ext>
                  </a:extLst>
                </a:gridCol>
                <a:gridCol w="883300">
                  <a:extLst>
                    <a:ext uri="{9D8B030D-6E8A-4147-A177-3AD203B41FA5}">
                      <a16:colId xmlns:a16="http://schemas.microsoft.com/office/drawing/2014/main" val="20006"/>
                    </a:ext>
                  </a:extLst>
                </a:gridCol>
                <a:gridCol w="883300">
                  <a:extLst>
                    <a:ext uri="{9D8B030D-6E8A-4147-A177-3AD203B41FA5}">
                      <a16:colId xmlns:a16="http://schemas.microsoft.com/office/drawing/2014/main" val="20007"/>
                    </a:ext>
                  </a:extLst>
                </a:gridCol>
                <a:gridCol w="883300">
                  <a:extLst>
                    <a:ext uri="{9D8B030D-6E8A-4147-A177-3AD203B41FA5}">
                      <a16:colId xmlns:a16="http://schemas.microsoft.com/office/drawing/2014/main" val="20008"/>
                    </a:ext>
                  </a:extLst>
                </a:gridCol>
              </a:tblGrid>
              <a:tr h="480050">
                <a:tc>
                  <a:txBody>
                    <a:bodyPr/>
                    <a:lstStyle/>
                    <a:p>
                      <a:pPr marL="0" marR="0" lvl="0" indent="0" algn="l" rtl="0">
                        <a:lnSpc>
                          <a:spcPct val="100000"/>
                        </a:lnSpc>
                        <a:spcBef>
                          <a:spcPts val="0"/>
                        </a:spcBef>
                        <a:spcAft>
                          <a:spcPts val="0"/>
                        </a:spcAft>
                        <a:buClr>
                          <a:srgbClr val="000000"/>
                        </a:buClr>
                        <a:buSzPts val="1300"/>
                        <a:buFont typeface="Arial"/>
                        <a:buNone/>
                      </a:pPr>
                      <a:r>
                        <a:rPr lang="en" sz="1300" i="1">
                          <a:latin typeface="Calibri"/>
                          <a:ea typeface="Calibri"/>
                          <a:cs typeface="Calibri"/>
                          <a:sym typeface="Calibri"/>
                        </a:rPr>
                        <a:t>f (N*m)</a:t>
                      </a:r>
                      <a:endParaRPr sz="1300" i="1"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λ</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300" u="none" strike="noStrike" cap="none">
                          <a:solidFill>
                            <a:schemeClr val="dk1"/>
                          </a:solidFill>
                          <a:latin typeface="Calibri"/>
                          <a:ea typeface="Calibri"/>
                          <a:cs typeface="Calibri"/>
                          <a:sym typeface="Calibri"/>
                        </a:rPr>
                        <a:t>λ</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90</a:t>
                      </a:r>
                      <a:r>
                        <a:rPr lang="en" sz="1300" u="none" strike="noStrike" cap="none">
                          <a:solidFill>
                            <a:schemeClr val="dk1"/>
                          </a:solidFill>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300" u="none" strike="noStrike" cap="none">
                          <a:solidFill>
                            <a:schemeClr val="dk1"/>
                          </a:solidFill>
                          <a:latin typeface="Calibri"/>
                          <a:ea typeface="Calibri"/>
                          <a:cs typeface="Calibri"/>
                          <a:sym typeface="Calibri"/>
                        </a:rPr>
                        <a:t>λ</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180</a:t>
                      </a:r>
                      <a:r>
                        <a:rPr lang="en" sz="1300" u="none" strike="noStrike" cap="none">
                          <a:solidFill>
                            <a:schemeClr val="dk1"/>
                          </a:solidFill>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100"/>
                        <a:buFont typeface="Arial"/>
                        <a:buNone/>
                      </a:pPr>
                      <a:r>
                        <a:rPr lang="en" sz="1300" u="none" strike="noStrike" cap="none">
                          <a:solidFill>
                            <a:schemeClr val="dk1"/>
                          </a:solidFill>
                          <a:latin typeface="Calibri"/>
                          <a:ea typeface="Calibri"/>
                          <a:cs typeface="Calibri"/>
                          <a:sym typeface="Calibri"/>
                        </a:rPr>
                        <a:t>λ</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270</a:t>
                      </a:r>
                      <a:r>
                        <a:rPr lang="en" sz="1300" u="none" strike="noStrike" cap="none">
                          <a:solidFill>
                            <a:schemeClr val="dk1"/>
                          </a:solidFill>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LB</a:t>
                      </a:r>
                      <a:r>
                        <a:rPr lang="en" sz="1300" u="none" strike="noStrike" cap="none" baseline="30000">
                          <a:latin typeface="Calibri"/>
                          <a:ea typeface="Calibri"/>
                          <a:cs typeface="Calibri"/>
                          <a:sym typeface="Calibri"/>
                        </a:rPr>
                        <a:t>RF</a:t>
                      </a:r>
                      <a:endParaRPr sz="1300" u="none" strike="noStrike" cap="none" baseline="30000">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1.5</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chemeClr val="dk1"/>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396200">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LB</a:t>
                      </a:r>
                      <a:r>
                        <a:rPr lang="en" sz="1300" u="none" strike="noStrike" cap="none" baseline="30000">
                          <a:latin typeface="Calibri"/>
                          <a:ea typeface="Calibri"/>
                          <a:cs typeface="Calibri"/>
                          <a:sym typeface="Calibri"/>
                        </a:rPr>
                        <a:t>IL</a:t>
                      </a:r>
                      <a:endParaRPr sz="1300" u="none" strike="noStrike" cap="none" baseline="30000">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tcPr>
                </a:tc>
                <a:extLst>
                  <a:ext uri="{0D108BD9-81ED-4DB2-BD59-A6C34878D82A}">
                    <a16:rowId xmlns:a16="http://schemas.microsoft.com/office/drawing/2014/main" val="10002"/>
                  </a:ext>
                </a:extLst>
              </a:tr>
              <a:tr h="396200">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LB</a:t>
                      </a:r>
                      <a:r>
                        <a:rPr lang="en" sz="1300" u="none" strike="noStrike" cap="none" baseline="30000">
                          <a:latin typeface="Calibri"/>
                          <a:ea typeface="Calibri"/>
                          <a:cs typeface="Calibri"/>
                          <a:sym typeface="Calibri"/>
                        </a:rPr>
                        <a:t>GL</a:t>
                      </a:r>
                      <a:endParaRPr sz="1300" u="none" strike="noStrike" cap="none" baseline="30000">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13.7</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b="1" u="none" strike="noStrike" cap="none">
                          <a:latin typeface="Calibri"/>
                          <a:ea typeface="Calibri"/>
                          <a:cs typeface="Calibri"/>
                          <a:sym typeface="Calibri"/>
                        </a:rPr>
                        <a:t>+</a:t>
                      </a:r>
                      <a:endParaRPr sz="1300" b="1"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b="1" u="none" strike="noStrike" cap="none">
                          <a:latin typeface="Calibri"/>
                          <a:ea typeface="Calibri"/>
                          <a:cs typeface="Calibri"/>
                          <a:sym typeface="Calibri"/>
                        </a:rPr>
                        <a:t>0</a:t>
                      </a:r>
                      <a:endParaRPr sz="1300" b="1"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1.3</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20.0</a:t>
                      </a:r>
                      <a:endParaRPr sz="1300" u="none" strike="noStrike" cap="none">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LB</a:t>
                      </a:r>
                      <a:r>
                        <a:rPr lang="en" sz="1300" u="none" strike="noStrike" cap="none" baseline="30000">
                          <a:latin typeface="Calibri"/>
                          <a:ea typeface="Calibri"/>
                          <a:cs typeface="Calibri"/>
                          <a:sym typeface="Calibri"/>
                        </a:rPr>
                        <a:t>HA</a:t>
                      </a:r>
                      <a:endParaRPr sz="1300" u="none" strike="noStrike" cap="none" baseline="30000">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21.3</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12.2</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20.1</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22.4</a:t>
                      </a:r>
                      <a:endParaRPr sz="1300" u="none" strike="noStrike" cap="none">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LB</a:t>
                      </a:r>
                      <a:r>
                        <a:rPr lang="en" sz="1300" u="none" strike="noStrike" cap="none" baseline="30000">
                          <a:latin typeface="Calibri"/>
                          <a:ea typeface="Calibri"/>
                          <a:cs typeface="Calibri"/>
                          <a:sym typeface="Calibri"/>
                        </a:rPr>
                        <a:t>TA</a:t>
                      </a:r>
                      <a:endParaRPr sz="1300" u="none" strike="noStrike" cap="none" baseline="30000">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chemeClr val="dk1"/>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solidFill>
                            <a:schemeClr val="dk1"/>
                          </a:solidFill>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0</a:t>
                      </a:r>
                      <a:endParaRPr sz="1300" u="none" strike="noStrike" cap="none">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LB</a:t>
                      </a:r>
                      <a:r>
                        <a:rPr lang="en" sz="1300" u="none" strike="noStrike" cap="none" baseline="30000">
                          <a:latin typeface="Calibri"/>
                          <a:ea typeface="Calibri"/>
                          <a:cs typeface="Calibri"/>
                          <a:sym typeface="Calibri"/>
                        </a:rPr>
                        <a:t>GA</a:t>
                      </a:r>
                      <a:endParaRPr sz="1300" u="none" strike="noStrike" cap="none" baseline="30000">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7.8</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4.5</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12.1</a:t>
                      </a:r>
                      <a:endParaRPr sz="1300" u="none" strike="noStrike" cap="none">
                        <a:latin typeface="Calibri"/>
                        <a:ea typeface="Calibri"/>
                        <a:cs typeface="Calibri"/>
                        <a:sym typeface="Calibri"/>
                      </a:endParaRPr>
                    </a:p>
                  </a:txBody>
                  <a:tcPr marL="91425" marR="91425" marT="91425" marB="91425">
                    <a:lnR w="19050" cap="flat" cmpd="sng">
                      <a:solidFill>
                        <a:schemeClr val="dk1"/>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a:t>
                      </a:r>
                      <a:endParaRPr sz="1300" u="none" strike="noStrike" cap="none">
                        <a:latin typeface="Calibri"/>
                        <a:ea typeface="Calibri"/>
                        <a:cs typeface="Calibri"/>
                        <a:sym typeface="Calibri"/>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300"/>
                        <a:buFont typeface="Arial"/>
                        <a:buNone/>
                      </a:pPr>
                      <a:r>
                        <a:rPr lang="en" sz="1300" u="none" strike="noStrike" cap="none">
                          <a:latin typeface="Calibri"/>
                          <a:ea typeface="Calibri"/>
                          <a:cs typeface="Calibri"/>
                          <a:sym typeface="Calibri"/>
                        </a:rPr>
                        <a:t>6.0</a:t>
                      </a:r>
                      <a:endParaRPr sz="1300" u="none" strike="noStrike" cap="none">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0"/>
          <p:cNvSpPr txBox="1">
            <a:spLocks noGrp="1"/>
          </p:cNvSpPr>
          <p:nvPr>
            <p:ph type="title"/>
          </p:nvPr>
        </p:nvSpPr>
        <p:spPr>
          <a:xfrm>
            <a:off x="78075" y="119808"/>
            <a:ext cx="920408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78"/>
              <a:buNone/>
            </a:pPr>
            <a:r>
              <a:rPr lang="en" b="1">
                <a:latin typeface="Calibri"/>
                <a:ea typeface="Calibri"/>
                <a:cs typeface="Calibri"/>
                <a:sym typeface="Calibri"/>
              </a:rPr>
              <a:t>PARAMETER SENSITIVITY ANALYSIS: Θ = 90</a:t>
            </a:r>
            <a:endParaRPr b="1">
              <a:latin typeface="Calibri"/>
              <a:ea typeface="Calibri"/>
              <a:cs typeface="Calibri"/>
              <a:sym typeface="Calibri"/>
            </a:endParaRPr>
          </a:p>
        </p:txBody>
      </p:sp>
      <p:graphicFrame>
        <p:nvGraphicFramePr>
          <p:cNvPr id="151" name="Google Shape;151;p10"/>
          <p:cNvGraphicFramePr/>
          <p:nvPr/>
        </p:nvGraphicFramePr>
        <p:xfrm>
          <a:off x="78075" y="962300"/>
          <a:ext cx="8911825" cy="3261300"/>
        </p:xfrm>
        <a:graphic>
          <a:graphicData uri="http://schemas.openxmlformats.org/drawingml/2006/table">
            <a:tbl>
              <a:tblPr>
                <a:noFill/>
                <a:tableStyleId>{4B8A8850-DF04-4222-A5CB-90929FF3D3AA}</a:tableStyleId>
              </a:tblPr>
              <a:tblGrid>
                <a:gridCol w="777625">
                  <a:extLst>
                    <a:ext uri="{9D8B030D-6E8A-4147-A177-3AD203B41FA5}">
                      <a16:colId xmlns:a16="http://schemas.microsoft.com/office/drawing/2014/main" val="20000"/>
                    </a:ext>
                  </a:extLst>
                </a:gridCol>
                <a:gridCol w="593425">
                  <a:extLst>
                    <a:ext uri="{9D8B030D-6E8A-4147-A177-3AD203B41FA5}">
                      <a16:colId xmlns:a16="http://schemas.microsoft.com/office/drawing/2014/main" val="20001"/>
                    </a:ext>
                  </a:extLst>
                </a:gridCol>
                <a:gridCol w="685525">
                  <a:extLst>
                    <a:ext uri="{9D8B030D-6E8A-4147-A177-3AD203B41FA5}">
                      <a16:colId xmlns:a16="http://schemas.microsoft.com/office/drawing/2014/main" val="20002"/>
                    </a:ext>
                  </a:extLst>
                </a:gridCol>
                <a:gridCol w="685525">
                  <a:extLst>
                    <a:ext uri="{9D8B030D-6E8A-4147-A177-3AD203B41FA5}">
                      <a16:colId xmlns:a16="http://schemas.microsoft.com/office/drawing/2014/main" val="20003"/>
                    </a:ext>
                  </a:extLst>
                </a:gridCol>
                <a:gridCol w="685525">
                  <a:extLst>
                    <a:ext uri="{9D8B030D-6E8A-4147-A177-3AD203B41FA5}">
                      <a16:colId xmlns:a16="http://schemas.microsoft.com/office/drawing/2014/main" val="20004"/>
                    </a:ext>
                  </a:extLst>
                </a:gridCol>
                <a:gridCol w="685525">
                  <a:extLst>
                    <a:ext uri="{9D8B030D-6E8A-4147-A177-3AD203B41FA5}">
                      <a16:colId xmlns:a16="http://schemas.microsoft.com/office/drawing/2014/main" val="20005"/>
                    </a:ext>
                  </a:extLst>
                </a:gridCol>
                <a:gridCol w="685525">
                  <a:extLst>
                    <a:ext uri="{9D8B030D-6E8A-4147-A177-3AD203B41FA5}">
                      <a16:colId xmlns:a16="http://schemas.microsoft.com/office/drawing/2014/main" val="20006"/>
                    </a:ext>
                  </a:extLst>
                </a:gridCol>
                <a:gridCol w="685525">
                  <a:extLst>
                    <a:ext uri="{9D8B030D-6E8A-4147-A177-3AD203B41FA5}">
                      <a16:colId xmlns:a16="http://schemas.microsoft.com/office/drawing/2014/main" val="20007"/>
                    </a:ext>
                  </a:extLst>
                </a:gridCol>
                <a:gridCol w="685525">
                  <a:extLst>
                    <a:ext uri="{9D8B030D-6E8A-4147-A177-3AD203B41FA5}">
                      <a16:colId xmlns:a16="http://schemas.microsoft.com/office/drawing/2014/main" val="20008"/>
                    </a:ext>
                  </a:extLst>
                </a:gridCol>
                <a:gridCol w="685525">
                  <a:extLst>
                    <a:ext uri="{9D8B030D-6E8A-4147-A177-3AD203B41FA5}">
                      <a16:colId xmlns:a16="http://schemas.microsoft.com/office/drawing/2014/main" val="20009"/>
                    </a:ext>
                  </a:extLst>
                </a:gridCol>
                <a:gridCol w="685525">
                  <a:extLst>
                    <a:ext uri="{9D8B030D-6E8A-4147-A177-3AD203B41FA5}">
                      <a16:colId xmlns:a16="http://schemas.microsoft.com/office/drawing/2014/main" val="20010"/>
                    </a:ext>
                  </a:extLst>
                </a:gridCol>
                <a:gridCol w="685525">
                  <a:extLst>
                    <a:ext uri="{9D8B030D-6E8A-4147-A177-3AD203B41FA5}">
                      <a16:colId xmlns:a16="http://schemas.microsoft.com/office/drawing/2014/main" val="20011"/>
                    </a:ext>
                  </a:extLst>
                </a:gridCol>
                <a:gridCol w="685525">
                  <a:extLst>
                    <a:ext uri="{9D8B030D-6E8A-4147-A177-3AD203B41FA5}">
                      <a16:colId xmlns:a16="http://schemas.microsoft.com/office/drawing/2014/main" val="20012"/>
                    </a:ext>
                  </a:extLst>
                </a:gridCol>
              </a:tblGrid>
              <a:tr h="381000">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Variable Changed</a:t>
                      </a:r>
                      <a:endParaRPr sz="1000" b="1" u="none" strike="noStrike" cap="none">
                        <a:latin typeface="Calibri"/>
                        <a:ea typeface="Calibri"/>
                        <a:cs typeface="Calibri"/>
                        <a:sym typeface="Calibri"/>
                      </a:endParaRPr>
                    </a:p>
                  </a:txBody>
                  <a:tcPr marL="91425" marR="91425" marT="91425" marB="91425"/>
                </a:tc>
                <a:tc gridSpan="6">
                  <a:txBody>
                    <a:bodyPr/>
                    <a:lstStyle/>
                    <a:p>
                      <a:pPr marL="0" marR="0" lvl="0" indent="0" algn="ctr"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-30% Change </a:t>
                      </a:r>
                      <a:endParaRPr sz="1000" b="1" u="none" strike="noStrike" cap="none">
                        <a:latin typeface="Calibri"/>
                        <a:ea typeface="Calibri"/>
                        <a:cs typeface="Calibri"/>
                        <a:sym typeface="Calibri"/>
                      </a:endParaRPr>
                    </a:p>
                  </a:txBody>
                  <a:tcPr marL="91425" marR="91425" marT="91425" marB="91425">
                    <a:lnR w="28575" cap="flat" cmpd="sng">
                      <a:solidFill>
                        <a:srgbClr val="9E9E9E"/>
                      </a:solidFill>
                      <a:prstDash val="solid"/>
                      <a:round/>
                      <a:headEnd type="none" w="sm" len="sm"/>
                      <a:tailEnd type="none" w="sm" len="sm"/>
                    </a:lnR>
                    <a:lnB w="2857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marL="457200" marR="0" lvl="0" indent="0" algn="ctr"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+30% Change</a:t>
                      </a:r>
                      <a:endParaRPr sz="1000" b="1" u="none" strike="noStrike" cap="none">
                        <a:latin typeface="Calibri"/>
                        <a:ea typeface="Calibri"/>
                        <a:cs typeface="Calibri"/>
                        <a:sym typeface="Calibri"/>
                      </a:endParaRPr>
                    </a:p>
                  </a:txBody>
                  <a:tcPr marL="91425" marR="91425" marT="91425" marB="91425">
                    <a:lnL w="28575" cap="flat" cmpd="sng">
                      <a:solidFill>
                        <a:srgbClr val="9E9E9E"/>
                      </a:solidFill>
                      <a:prstDash val="solid"/>
                      <a:round/>
                      <a:headEnd type="none" w="sm" len="sm"/>
                      <a:tailEnd type="none" w="sm" len="sm"/>
                    </a:lnL>
                    <a:lnB w="2857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51650">
                <a:tc>
                  <a:txBody>
                    <a:bodyPr/>
                    <a:lstStyle/>
                    <a:p>
                      <a:pPr marL="0" marR="0" lvl="0" indent="0" algn="l" rtl="0">
                        <a:lnSpc>
                          <a:spcPct val="100000"/>
                        </a:lnSpc>
                        <a:spcBef>
                          <a:spcPts val="0"/>
                        </a:spcBef>
                        <a:spcAft>
                          <a:spcPts val="0"/>
                        </a:spcAft>
                        <a:buClr>
                          <a:srgbClr val="000000"/>
                        </a:buClr>
                        <a:buSzPts val="900"/>
                        <a:buFont typeface="Arial"/>
                        <a:buNone/>
                      </a:pPr>
                      <a:r>
                        <a:rPr lang="en" sz="1000" i="1" u="none" strike="noStrike" cap="none">
                          <a:latin typeface="Calibri"/>
                          <a:ea typeface="Calibri"/>
                          <a:cs typeface="Calibri"/>
                          <a:sym typeface="Calibri"/>
                        </a:rPr>
                        <a:t>a (unitless)</a:t>
                      </a:r>
                      <a:endParaRPr sz="1000" i="1"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%Δ in RF</a:t>
                      </a:r>
                      <a:endParaRPr sz="1000" u="none" strike="noStrike" cap="none">
                        <a:latin typeface="Calibri"/>
                        <a:ea typeface="Calibri"/>
                        <a:cs typeface="Calibri"/>
                        <a:sym typeface="Calibri"/>
                      </a:endParaRPr>
                    </a:p>
                  </a:txBody>
                  <a:tcPr marL="91425" marR="91425" marT="91425" marB="91425">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a:t>
                      </a:r>
                      <a:r>
                        <a:rPr lang="en" sz="1000" u="none" strike="noStrike" cap="none">
                          <a:solidFill>
                            <a:schemeClr val="dk1"/>
                          </a:solidFill>
                          <a:latin typeface="Calibri"/>
                          <a:ea typeface="Calibri"/>
                          <a:cs typeface="Calibri"/>
                          <a:sym typeface="Calibri"/>
                        </a:rPr>
                        <a:t>Δ </a:t>
                      </a:r>
                      <a:r>
                        <a:rPr lang="en" sz="1000" u="none" strike="noStrike" cap="none">
                          <a:latin typeface="Calibri"/>
                          <a:ea typeface="Calibri"/>
                          <a:cs typeface="Calibri"/>
                          <a:sym typeface="Calibri"/>
                        </a:rPr>
                        <a:t>in IL</a:t>
                      </a:r>
                      <a:endParaRPr sz="1000" u="none" strike="noStrike" cap="none">
                        <a:latin typeface="Calibri"/>
                        <a:ea typeface="Calibri"/>
                        <a:cs typeface="Calibri"/>
                        <a:sym typeface="Calibri"/>
                      </a:endParaRPr>
                    </a:p>
                  </a:txBody>
                  <a:tcPr marL="91425" marR="91425" marT="91425" marB="91425">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a:t>
                      </a:r>
                      <a:r>
                        <a:rPr lang="en" sz="1000" u="none" strike="noStrike" cap="none">
                          <a:solidFill>
                            <a:schemeClr val="dk1"/>
                          </a:solidFill>
                          <a:latin typeface="Calibri"/>
                          <a:ea typeface="Calibri"/>
                          <a:cs typeface="Calibri"/>
                          <a:sym typeface="Calibri"/>
                        </a:rPr>
                        <a:t>Δ </a:t>
                      </a:r>
                      <a:r>
                        <a:rPr lang="en" sz="1000" u="none" strike="noStrike" cap="none">
                          <a:latin typeface="Calibri"/>
                          <a:ea typeface="Calibri"/>
                          <a:cs typeface="Calibri"/>
                          <a:sym typeface="Calibri"/>
                        </a:rPr>
                        <a:t>in GL</a:t>
                      </a:r>
                      <a:endParaRPr sz="1000" u="none" strike="noStrike" cap="none">
                        <a:latin typeface="Calibri"/>
                        <a:ea typeface="Calibri"/>
                        <a:cs typeface="Calibri"/>
                        <a:sym typeface="Calibri"/>
                      </a:endParaRPr>
                    </a:p>
                  </a:txBody>
                  <a:tcPr marL="91425" marR="91425" marT="91425" marB="91425">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a:t>
                      </a:r>
                      <a:r>
                        <a:rPr lang="en" sz="1000" u="none" strike="noStrike" cap="none">
                          <a:solidFill>
                            <a:schemeClr val="dk1"/>
                          </a:solidFill>
                          <a:latin typeface="Calibri"/>
                          <a:ea typeface="Calibri"/>
                          <a:cs typeface="Calibri"/>
                          <a:sym typeface="Calibri"/>
                        </a:rPr>
                        <a:t>Δ</a:t>
                      </a:r>
                      <a:r>
                        <a:rPr lang="en" sz="1000" u="none" strike="noStrike" cap="none">
                          <a:latin typeface="Calibri"/>
                          <a:ea typeface="Calibri"/>
                          <a:cs typeface="Calibri"/>
                          <a:sym typeface="Calibri"/>
                        </a:rPr>
                        <a:t> in HA</a:t>
                      </a:r>
                      <a:endParaRPr sz="1000" u="none" strike="noStrike" cap="none">
                        <a:latin typeface="Calibri"/>
                        <a:ea typeface="Calibri"/>
                        <a:cs typeface="Calibri"/>
                        <a:sym typeface="Calibri"/>
                      </a:endParaRPr>
                    </a:p>
                  </a:txBody>
                  <a:tcPr marL="91425" marR="91425" marT="91425" marB="91425">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a:t>
                      </a:r>
                      <a:r>
                        <a:rPr lang="en" sz="1000" u="none" strike="noStrike" cap="none">
                          <a:solidFill>
                            <a:schemeClr val="dk1"/>
                          </a:solidFill>
                          <a:latin typeface="Calibri"/>
                          <a:ea typeface="Calibri"/>
                          <a:cs typeface="Calibri"/>
                          <a:sym typeface="Calibri"/>
                        </a:rPr>
                        <a:t>Δ</a:t>
                      </a:r>
                      <a:r>
                        <a:rPr lang="en" sz="1000" u="none" strike="noStrike" cap="none">
                          <a:latin typeface="Calibri"/>
                          <a:ea typeface="Calibri"/>
                          <a:cs typeface="Calibri"/>
                          <a:sym typeface="Calibri"/>
                        </a:rPr>
                        <a:t> in TA</a:t>
                      </a:r>
                      <a:endParaRPr sz="1000" u="none" strike="noStrike" cap="none">
                        <a:latin typeface="Calibri"/>
                        <a:ea typeface="Calibri"/>
                        <a:cs typeface="Calibri"/>
                        <a:sym typeface="Calibri"/>
                      </a:endParaRPr>
                    </a:p>
                  </a:txBody>
                  <a:tcPr marL="91425" marR="91425" marT="91425" marB="91425">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a:t>
                      </a:r>
                      <a:r>
                        <a:rPr lang="en" sz="1000" u="none" strike="noStrike" cap="none">
                          <a:solidFill>
                            <a:schemeClr val="dk1"/>
                          </a:solidFill>
                          <a:latin typeface="Calibri"/>
                          <a:ea typeface="Calibri"/>
                          <a:cs typeface="Calibri"/>
                          <a:sym typeface="Calibri"/>
                        </a:rPr>
                        <a:t>Δ</a:t>
                      </a:r>
                      <a:r>
                        <a:rPr lang="en" sz="1000" u="none" strike="noStrike" cap="none">
                          <a:latin typeface="Calibri"/>
                          <a:ea typeface="Calibri"/>
                          <a:cs typeface="Calibri"/>
                          <a:sym typeface="Calibri"/>
                        </a:rPr>
                        <a:t> in GA</a:t>
                      </a:r>
                      <a:endParaRPr sz="1000" u="none" strike="noStrike" cap="none">
                        <a:latin typeface="Calibri"/>
                        <a:ea typeface="Calibri"/>
                        <a:cs typeface="Calibri"/>
                        <a:sym typeface="Calibri"/>
                      </a:endParaRPr>
                    </a:p>
                  </a:txBody>
                  <a:tcPr marL="91425" marR="91425" marT="91425" marB="91425">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%Δ in RF</a:t>
                      </a:r>
                      <a:endParaRPr sz="1000" u="none" strike="noStrike" cap="none">
                        <a:latin typeface="Calibri"/>
                        <a:ea typeface="Calibri"/>
                        <a:cs typeface="Calibri"/>
                        <a:sym typeface="Calibri"/>
                      </a:endParaRPr>
                    </a:p>
                  </a:txBody>
                  <a:tcPr marL="91425" marR="91425" marT="91425" marB="91425">
                    <a:lnL w="2857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a:t>
                      </a:r>
                      <a:r>
                        <a:rPr lang="en" sz="1000" u="none" strike="noStrike" cap="none">
                          <a:solidFill>
                            <a:schemeClr val="dk1"/>
                          </a:solidFill>
                          <a:latin typeface="Calibri"/>
                          <a:ea typeface="Calibri"/>
                          <a:cs typeface="Calibri"/>
                          <a:sym typeface="Calibri"/>
                        </a:rPr>
                        <a:t>Δ </a:t>
                      </a:r>
                      <a:r>
                        <a:rPr lang="en" sz="1000" u="none" strike="noStrike" cap="none">
                          <a:latin typeface="Calibri"/>
                          <a:ea typeface="Calibri"/>
                          <a:cs typeface="Calibri"/>
                          <a:sym typeface="Calibri"/>
                        </a:rPr>
                        <a:t>in IL</a:t>
                      </a:r>
                      <a:endParaRPr sz="1000" u="none" strike="noStrike" cap="none">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a:t>
                      </a:r>
                      <a:r>
                        <a:rPr lang="en" sz="1000" u="none" strike="noStrike" cap="none">
                          <a:solidFill>
                            <a:schemeClr val="dk1"/>
                          </a:solidFill>
                          <a:latin typeface="Calibri"/>
                          <a:ea typeface="Calibri"/>
                          <a:cs typeface="Calibri"/>
                          <a:sym typeface="Calibri"/>
                        </a:rPr>
                        <a:t>Δ </a:t>
                      </a:r>
                      <a:r>
                        <a:rPr lang="en" sz="1000" u="none" strike="noStrike" cap="none">
                          <a:latin typeface="Calibri"/>
                          <a:ea typeface="Calibri"/>
                          <a:cs typeface="Calibri"/>
                          <a:sym typeface="Calibri"/>
                        </a:rPr>
                        <a:t>in GL</a:t>
                      </a:r>
                      <a:endParaRPr sz="1000" u="none" strike="noStrike" cap="none">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a:t>
                      </a:r>
                      <a:r>
                        <a:rPr lang="en" sz="1000" u="none" strike="noStrike" cap="none">
                          <a:solidFill>
                            <a:schemeClr val="dk1"/>
                          </a:solidFill>
                          <a:latin typeface="Calibri"/>
                          <a:ea typeface="Calibri"/>
                          <a:cs typeface="Calibri"/>
                          <a:sym typeface="Calibri"/>
                        </a:rPr>
                        <a:t>Δ</a:t>
                      </a:r>
                      <a:r>
                        <a:rPr lang="en" sz="1000" u="none" strike="noStrike" cap="none">
                          <a:latin typeface="Calibri"/>
                          <a:ea typeface="Calibri"/>
                          <a:cs typeface="Calibri"/>
                          <a:sym typeface="Calibri"/>
                        </a:rPr>
                        <a:t> in HA</a:t>
                      </a:r>
                      <a:endParaRPr sz="1000" u="none" strike="noStrike" cap="none">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a:t>
                      </a:r>
                      <a:r>
                        <a:rPr lang="en" sz="1000" u="none" strike="noStrike" cap="none">
                          <a:solidFill>
                            <a:schemeClr val="dk1"/>
                          </a:solidFill>
                          <a:latin typeface="Calibri"/>
                          <a:ea typeface="Calibri"/>
                          <a:cs typeface="Calibri"/>
                          <a:sym typeface="Calibri"/>
                        </a:rPr>
                        <a:t>Δ</a:t>
                      </a:r>
                      <a:r>
                        <a:rPr lang="en" sz="1000" u="none" strike="noStrike" cap="none">
                          <a:latin typeface="Calibri"/>
                          <a:ea typeface="Calibri"/>
                          <a:cs typeface="Calibri"/>
                          <a:sym typeface="Calibri"/>
                        </a:rPr>
                        <a:t> in TA</a:t>
                      </a:r>
                      <a:endParaRPr sz="1000" u="none" strike="noStrike" cap="none">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a:t>
                      </a:r>
                      <a:r>
                        <a:rPr lang="en" sz="1000" u="none" strike="noStrike" cap="none">
                          <a:solidFill>
                            <a:schemeClr val="dk1"/>
                          </a:solidFill>
                          <a:latin typeface="Calibri"/>
                          <a:ea typeface="Calibri"/>
                          <a:cs typeface="Calibri"/>
                          <a:sym typeface="Calibri"/>
                        </a:rPr>
                        <a:t>Δ</a:t>
                      </a:r>
                      <a:r>
                        <a:rPr lang="en" sz="1000" u="none" strike="noStrike" cap="none">
                          <a:latin typeface="Calibri"/>
                          <a:ea typeface="Calibri"/>
                          <a:cs typeface="Calibri"/>
                          <a:sym typeface="Calibri"/>
                        </a:rPr>
                        <a:t> in GA</a:t>
                      </a:r>
                      <a:endParaRPr sz="1000" u="none" strike="noStrike" cap="none">
                        <a:latin typeface="Calibri"/>
                        <a:ea typeface="Calibri"/>
                        <a:cs typeface="Calibri"/>
                        <a:sym typeface="Calibri"/>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latin typeface="Calibri"/>
                          <a:ea typeface="Calibri"/>
                          <a:cs typeface="Calibri"/>
                          <a:sym typeface="Calibri"/>
                        </a:rPr>
                        <a:t>F</a:t>
                      </a:r>
                      <a:r>
                        <a:rPr lang="en" sz="1300" u="none" strike="noStrike" cap="none" baseline="30000">
                          <a:latin typeface="Calibri"/>
                          <a:ea typeface="Calibri"/>
                          <a:cs typeface="Calibri"/>
                          <a:sym typeface="Calibri"/>
                        </a:rPr>
                        <a:t>max,RF</a:t>
                      </a:r>
                      <a:endParaRPr sz="1300" u="none" strike="noStrike" cap="none" baseline="30000">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5.3</a:t>
                      </a:r>
                      <a:endParaRPr sz="1000" b="1"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R w="2857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L w="2857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-5.3</a:t>
                      </a:r>
                      <a:endParaRPr sz="1000" b="1" u="none" strike="noStrike" cap="none">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latin typeface="Calibri"/>
                          <a:ea typeface="Calibri"/>
                          <a:cs typeface="Calibri"/>
                          <a:sym typeface="Calibri"/>
                        </a:rPr>
                        <a:t>F</a:t>
                      </a:r>
                      <a:r>
                        <a:rPr lang="en" sz="1300" u="none" strike="noStrike" cap="none" baseline="30000">
                          <a:latin typeface="Calibri"/>
                          <a:ea typeface="Calibri"/>
                          <a:cs typeface="Calibri"/>
                          <a:sym typeface="Calibri"/>
                        </a:rPr>
                        <a:t>max,IL</a:t>
                      </a:r>
                      <a:endParaRPr sz="1300" u="none" strike="noStrike" cap="none" baseline="30000">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-42.9</a:t>
                      </a:r>
                      <a:endParaRPr sz="1000" b="1"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R w="2857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L w="2857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23.1</a:t>
                      </a:r>
                      <a:endParaRPr sz="1000" b="1"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latin typeface="Calibri"/>
                          <a:ea typeface="Calibri"/>
                          <a:cs typeface="Calibri"/>
                          <a:sym typeface="Calibri"/>
                        </a:rPr>
                        <a:t>F</a:t>
                      </a:r>
                      <a:r>
                        <a:rPr lang="en" sz="1300" u="none" strike="noStrike" cap="none" baseline="30000">
                          <a:latin typeface="Calibri"/>
                          <a:ea typeface="Calibri"/>
                          <a:cs typeface="Calibri"/>
                          <a:sym typeface="Calibri"/>
                        </a:rPr>
                        <a:t>max,GL</a:t>
                      </a:r>
                      <a:endParaRPr sz="1300" u="none" strike="noStrike" cap="none" baseline="30000">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-42.9</a:t>
                      </a:r>
                      <a:endParaRPr sz="1000" b="1"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R w="2857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L w="2857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23.1</a:t>
                      </a:r>
                      <a:endParaRPr sz="1000" b="1"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latin typeface="Calibri"/>
                          <a:ea typeface="Calibri"/>
                          <a:cs typeface="Calibri"/>
                          <a:sym typeface="Calibri"/>
                        </a:rPr>
                        <a:t>F</a:t>
                      </a:r>
                      <a:r>
                        <a:rPr lang="en" sz="1300" u="none" strike="noStrike" cap="none" baseline="30000">
                          <a:latin typeface="Calibri"/>
                          <a:ea typeface="Calibri"/>
                          <a:cs typeface="Calibri"/>
                          <a:sym typeface="Calibri"/>
                        </a:rPr>
                        <a:t>max,HA</a:t>
                      </a:r>
                      <a:endParaRPr sz="1300" u="none" strike="noStrike" cap="none" baseline="30000">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8.8</a:t>
                      </a:r>
                      <a:endParaRPr sz="1000" b="1"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R w="2857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L w="2857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-8.8</a:t>
                      </a:r>
                      <a:endParaRPr sz="1000" b="1"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latin typeface="Calibri"/>
                          <a:ea typeface="Calibri"/>
                          <a:cs typeface="Calibri"/>
                          <a:sym typeface="Calibri"/>
                        </a:rPr>
                        <a:t>F</a:t>
                      </a:r>
                      <a:r>
                        <a:rPr lang="en" sz="1300" u="none" strike="noStrike" cap="none" baseline="30000">
                          <a:latin typeface="Calibri"/>
                          <a:ea typeface="Calibri"/>
                          <a:cs typeface="Calibri"/>
                          <a:sym typeface="Calibri"/>
                        </a:rPr>
                        <a:t>max,TA</a:t>
                      </a:r>
                      <a:endParaRPr sz="1300" u="none" strike="noStrike" cap="none" baseline="30000">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-42.9</a:t>
                      </a:r>
                      <a:endParaRPr sz="1000" b="1"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R w="2857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L w="28575" cap="flat" cmpd="sng">
                      <a:solidFill>
                        <a:srgbClr val="9E9E9E"/>
                      </a:solidFill>
                      <a:prstDash val="solid"/>
                      <a:round/>
                      <a:headEnd type="none" w="sm" len="sm"/>
                      <a:tailEnd type="none" w="sm" len="sm"/>
                    </a:lnL>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23.1</a:t>
                      </a:r>
                      <a:endParaRPr sz="1000" b="1" u="none" strike="noStrike" cap="none">
                        <a:latin typeface="Calibri"/>
                        <a:ea typeface="Calibri"/>
                        <a:cs typeface="Calibri"/>
                        <a:sym typeface="Calibri"/>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latin typeface="Calibri"/>
                          <a:ea typeface="Calibri"/>
                          <a:cs typeface="Calibri"/>
                          <a:sym typeface="Calibri"/>
                        </a:rPr>
                        <a:t>F</a:t>
                      </a:r>
                      <a:r>
                        <a:rPr lang="en" sz="1300" u="none" strike="noStrike" cap="none" baseline="30000">
                          <a:latin typeface="Calibri"/>
                          <a:ea typeface="Calibri"/>
                          <a:cs typeface="Calibri"/>
                          <a:sym typeface="Calibri"/>
                        </a:rPr>
                        <a:t>max,GA</a:t>
                      </a:r>
                      <a:endParaRPr sz="1300" u="none" strike="noStrike" cap="none" baseline="30000">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9.8</a:t>
                      </a:r>
                      <a:endParaRPr sz="1000" b="1" u="none" strike="noStrike" cap="none">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R w="2857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L w="2857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b="1" u="none" strike="noStrike" cap="none">
                          <a:latin typeface="Calibri"/>
                          <a:ea typeface="Calibri"/>
                          <a:cs typeface="Calibri"/>
                          <a:sym typeface="Calibri"/>
                        </a:rPr>
                        <a:t>-9.8</a:t>
                      </a:r>
                      <a:endParaRPr sz="1000" b="1" u="none" strike="noStrike" cap="none">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1000" u="none" strike="noStrike" cap="none">
                          <a:latin typeface="Calibri"/>
                          <a:ea typeface="Calibri"/>
                          <a:cs typeface="Calibri"/>
                          <a:sym typeface="Calibri"/>
                        </a:rPr>
                        <a:t>0</a:t>
                      </a:r>
                      <a:endParaRPr sz="1000" u="none" strike="noStrike" cap="none">
                        <a:latin typeface="Calibri"/>
                        <a:ea typeface="Calibri"/>
                        <a:cs typeface="Calibri"/>
                        <a:sym typeface="Calibri"/>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1"/>
          <p:cNvPicPr preferRelativeResize="0"/>
          <p:nvPr/>
        </p:nvPicPr>
        <p:blipFill rotWithShape="1">
          <a:blip r:embed="rId3">
            <a:alphaModFix/>
          </a:blip>
          <a:srcRect/>
          <a:stretch/>
        </p:blipFill>
        <p:spPr>
          <a:xfrm>
            <a:off x="2723550" y="267050"/>
            <a:ext cx="6420449" cy="4552075"/>
          </a:xfrm>
          <a:prstGeom prst="rect">
            <a:avLst/>
          </a:prstGeom>
          <a:noFill/>
          <a:ln>
            <a:noFill/>
          </a:ln>
        </p:spPr>
      </p:pic>
      <p:sp>
        <p:nvSpPr>
          <p:cNvPr id="157" name="Google Shape;157;p11"/>
          <p:cNvSpPr txBox="1">
            <a:spLocks noGrp="1"/>
          </p:cNvSpPr>
          <p:nvPr>
            <p:ph type="title"/>
          </p:nvPr>
        </p:nvSpPr>
        <p:spPr>
          <a:xfrm>
            <a:off x="-76200" y="0"/>
            <a:ext cx="3341400" cy="50694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2800"/>
              <a:buNone/>
            </a:pPr>
            <a:r>
              <a:rPr lang="en" b="1">
                <a:latin typeface="Calibri"/>
                <a:ea typeface="Calibri"/>
                <a:cs typeface="Calibri"/>
                <a:sym typeface="Calibri"/>
              </a:rPr>
              <a:t>PARAMETER SENSITIVITY ANALYSIS EXAMPLE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3"/>
          <p:cNvSpPr txBox="1">
            <a:spLocks noGrp="1"/>
          </p:cNvSpPr>
          <p:nvPr>
            <p:ph type="title"/>
          </p:nvPr>
        </p:nvSpPr>
        <p:spPr>
          <a:xfrm>
            <a:off x="73375" y="396325"/>
            <a:ext cx="8974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20"/>
              <a:buNone/>
            </a:pPr>
            <a:r>
              <a:rPr lang="en" b="1">
                <a:latin typeface="Calibri"/>
                <a:ea typeface="Calibri"/>
                <a:cs typeface="Calibri"/>
                <a:sym typeface="Calibri"/>
              </a:rPr>
              <a:t>INTERPRETATION	     	|		FORCE-LENGTH RELATIONSHIP</a:t>
            </a:r>
            <a:endParaRPr/>
          </a:p>
        </p:txBody>
      </p:sp>
      <p:grpSp>
        <p:nvGrpSpPr>
          <p:cNvPr id="163" name="Google Shape;163;p13"/>
          <p:cNvGrpSpPr/>
          <p:nvPr/>
        </p:nvGrpSpPr>
        <p:grpSpPr>
          <a:xfrm>
            <a:off x="2439640" y="1164789"/>
            <a:ext cx="6608375" cy="3978432"/>
            <a:chOff x="511374" y="748900"/>
            <a:chExt cx="8535746" cy="4394601"/>
          </a:xfrm>
        </p:grpSpPr>
        <p:pic>
          <p:nvPicPr>
            <p:cNvPr id="164" name="Google Shape;164;p13"/>
            <p:cNvPicPr preferRelativeResize="0"/>
            <p:nvPr/>
          </p:nvPicPr>
          <p:blipFill rotWithShape="1">
            <a:blip r:embed="rId3">
              <a:alphaModFix/>
            </a:blip>
            <a:srcRect l="62525" t="92018" r="17140" b="3365"/>
            <a:stretch/>
          </p:blipFill>
          <p:spPr>
            <a:xfrm>
              <a:off x="5625538" y="4841800"/>
              <a:ext cx="1637100" cy="208998"/>
            </a:xfrm>
            <a:prstGeom prst="rect">
              <a:avLst/>
            </a:prstGeom>
            <a:noFill/>
            <a:ln>
              <a:noFill/>
            </a:ln>
          </p:spPr>
        </p:pic>
        <p:grpSp>
          <p:nvGrpSpPr>
            <p:cNvPr id="165" name="Google Shape;165;p13"/>
            <p:cNvGrpSpPr/>
            <p:nvPr/>
          </p:nvGrpSpPr>
          <p:grpSpPr>
            <a:xfrm>
              <a:off x="511374" y="853574"/>
              <a:ext cx="8121264" cy="4289927"/>
              <a:chOff x="161349" y="748899"/>
              <a:chExt cx="8121264" cy="4289927"/>
            </a:xfrm>
          </p:grpSpPr>
          <p:pic>
            <p:nvPicPr>
              <p:cNvPr id="166" name="Google Shape;166;p13"/>
              <p:cNvPicPr preferRelativeResize="0"/>
              <p:nvPr/>
            </p:nvPicPr>
            <p:blipFill rotWithShape="1">
              <a:blip r:embed="rId4">
                <a:alphaModFix/>
              </a:blip>
              <a:srcRect l="5714" r="15245" b="8256"/>
              <a:stretch/>
            </p:blipFill>
            <p:spPr>
              <a:xfrm>
                <a:off x="3614713" y="894500"/>
                <a:ext cx="4667900" cy="3833150"/>
              </a:xfrm>
              <a:prstGeom prst="rect">
                <a:avLst/>
              </a:prstGeom>
              <a:noFill/>
              <a:ln>
                <a:noFill/>
              </a:ln>
            </p:spPr>
          </p:pic>
          <p:pic>
            <p:nvPicPr>
              <p:cNvPr id="167" name="Google Shape;167;p13"/>
              <p:cNvPicPr preferRelativeResize="0"/>
              <p:nvPr/>
            </p:nvPicPr>
            <p:blipFill rotWithShape="1">
              <a:blip r:embed="rId3">
                <a:alphaModFix/>
              </a:blip>
              <a:srcRect r="52166"/>
              <a:stretch/>
            </p:blipFill>
            <p:spPr>
              <a:xfrm>
                <a:off x="161349" y="860475"/>
                <a:ext cx="3553131" cy="4178351"/>
              </a:xfrm>
              <a:prstGeom prst="rect">
                <a:avLst/>
              </a:prstGeom>
              <a:noFill/>
              <a:ln>
                <a:noFill/>
              </a:ln>
            </p:spPr>
          </p:pic>
          <p:sp>
            <p:nvSpPr>
              <p:cNvPr id="168" name="Google Shape;168;p13"/>
              <p:cNvSpPr txBox="1"/>
              <p:nvPr/>
            </p:nvSpPr>
            <p:spPr>
              <a:xfrm>
                <a:off x="564102" y="748899"/>
                <a:ext cx="3150300" cy="33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Prilutsky et al. EMG Data</a:t>
                </a:r>
                <a:endParaRPr sz="1400" b="0" i="0" u="none" strike="noStrike" cap="none">
                  <a:solidFill>
                    <a:srgbClr val="000000"/>
                  </a:solidFill>
                  <a:latin typeface="Arial"/>
                  <a:ea typeface="Arial"/>
                  <a:cs typeface="Arial"/>
                  <a:sym typeface="Arial"/>
                </a:endParaRPr>
              </a:p>
            </p:txBody>
          </p:sp>
          <p:sp>
            <p:nvSpPr>
              <p:cNvPr id="169" name="Google Shape;169;p13"/>
              <p:cNvSpPr txBox="1"/>
              <p:nvPr/>
            </p:nvSpPr>
            <p:spPr>
              <a:xfrm>
                <a:off x="4758727" y="748911"/>
                <a:ext cx="2840700" cy="339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Our Activation Profiles</a:t>
                </a:r>
                <a:endParaRPr sz="1400" b="0" i="0" u="none" strike="noStrike" cap="none">
                  <a:solidFill>
                    <a:srgbClr val="000000"/>
                  </a:solidFill>
                  <a:latin typeface="Arial"/>
                  <a:ea typeface="Arial"/>
                  <a:cs typeface="Arial"/>
                  <a:sym typeface="Arial"/>
                </a:endParaRPr>
              </a:p>
            </p:txBody>
          </p:sp>
        </p:grpSp>
        <p:pic>
          <p:nvPicPr>
            <p:cNvPr id="170" name="Google Shape;170;p13"/>
            <p:cNvPicPr preferRelativeResize="0"/>
            <p:nvPr/>
          </p:nvPicPr>
          <p:blipFill rotWithShape="1">
            <a:blip r:embed="rId5">
              <a:alphaModFix/>
            </a:blip>
            <a:srcRect/>
            <a:stretch/>
          </p:blipFill>
          <p:spPr>
            <a:xfrm>
              <a:off x="8059200" y="748900"/>
              <a:ext cx="987920" cy="444111"/>
            </a:xfrm>
            <a:prstGeom prst="rect">
              <a:avLst/>
            </a:prstGeom>
            <a:noFill/>
            <a:ln>
              <a:noFill/>
            </a:ln>
          </p:spPr>
        </p:pic>
      </p:grpSp>
      <p:sp>
        <p:nvSpPr>
          <p:cNvPr id="171" name="Google Shape;171;p13"/>
          <p:cNvSpPr txBox="1"/>
          <p:nvPr/>
        </p:nvSpPr>
        <p:spPr>
          <a:xfrm>
            <a:off x="119250" y="1334100"/>
            <a:ext cx="2320500" cy="3417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114300" lvl="0" indent="0" algn="l" rtl="0">
              <a:spcBef>
                <a:spcPts val="0"/>
              </a:spcBef>
              <a:spcAft>
                <a:spcPts val="0"/>
              </a:spcAft>
              <a:buNone/>
            </a:pPr>
            <a:r>
              <a:rPr lang="en" u="sng">
                <a:solidFill>
                  <a:schemeClr val="dk1"/>
                </a:solidFill>
                <a:latin typeface="Calibri"/>
                <a:ea typeface="Calibri"/>
                <a:cs typeface="Calibri"/>
                <a:sym typeface="Calibri"/>
              </a:rPr>
              <a:t>Model Limitations</a:t>
            </a:r>
            <a:endParaRPr u="sng">
              <a:solidFill>
                <a:schemeClr val="dk1"/>
              </a:solidFill>
              <a:latin typeface="Calibri"/>
              <a:ea typeface="Calibri"/>
              <a:cs typeface="Calibri"/>
              <a:sym typeface="Calibri"/>
            </a:endParaRPr>
          </a:p>
          <a:p>
            <a:pPr marL="114300" lvl="0" indent="0" algn="l" rtl="0">
              <a:spcBef>
                <a:spcPts val="0"/>
              </a:spcBef>
              <a:spcAft>
                <a:spcPts val="0"/>
              </a:spcAft>
              <a:buNone/>
            </a:pPr>
            <a:endParaRPr u="sng">
              <a:solidFill>
                <a:schemeClr val="dk1"/>
              </a:solidFill>
              <a:latin typeface="Calibri"/>
              <a:ea typeface="Calibri"/>
              <a:cs typeface="Calibri"/>
              <a:sym typeface="Calibri"/>
            </a:endParaRPr>
          </a:p>
          <a:p>
            <a:pPr marL="457200" lvl="0" indent="-317500" algn="l" rtl="0">
              <a:lnSpc>
                <a:spcPct val="15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Number of Muscles </a:t>
            </a:r>
            <a:endParaRPr>
              <a:solidFill>
                <a:schemeClr val="dk1"/>
              </a:solidFill>
              <a:latin typeface="Calibri"/>
              <a:ea typeface="Calibri"/>
              <a:cs typeface="Calibri"/>
              <a:sym typeface="Calibri"/>
            </a:endParaRPr>
          </a:p>
          <a:p>
            <a:pPr marL="914400" lvl="1" indent="-317500" algn="l" rtl="0">
              <a:lnSpc>
                <a:spcPct val="15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Biarticular</a:t>
            </a:r>
            <a:endParaRPr>
              <a:solidFill>
                <a:schemeClr val="dk1"/>
              </a:solidFill>
              <a:latin typeface="Calibri"/>
              <a:ea typeface="Calibri"/>
              <a:cs typeface="Calibri"/>
              <a:sym typeface="Calibri"/>
            </a:endParaRPr>
          </a:p>
          <a:p>
            <a:pPr marL="457200" lvl="0" indent="-317500" algn="l" rtl="0">
              <a:lnSpc>
                <a:spcPct val="15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Joint Kinematics </a:t>
            </a:r>
            <a:endParaRPr>
              <a:solidFill>
                <a:schemeClr val="dk1"/>
              </a:solidFill>
              <a:latin typeface="Calibri"/>
              <a:ea typeface="Calibri"/>
              <a:cs typeface="Calibri"/>
              <a:sym typeface="Calibri"/>
            </a:endParaRPr>
          </a:p>
          <a:p>
            <a:pPr marL="457200" lvl="0" indent="-317500" algn="l" rtl="0">
              <a:lnSpc>
                <a:spcPct val="15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Parameters</a:t>
            </a:r>
            <a:endParaRPr>
              <a:solidFill>
                <a:schemeClr val="dk1"/>
              </a:solidFill>
              <a:latin typeface="Calibri"/>
              <a:ea typeface="Calibri"/>
              <a:cs typeface="Calibri"/>
              <a:sym typeface="Calibri"/>
            </a:endParaRPr>
          </a:p>
          <a:p>
            <a:pPr marL="457200" lvl="0" indent="-317500" algn="l" rtl="0">
              <a:lnSpc>
                <a:spcPct val="15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2D vs. 3D</a:t>
            </a:r>
            <a:endParaRPr>
              <a:solidFill>
                <a:schemeClr val="dk1"/>
              </a:solidFill>
              <a:latin typeface="Calibri"/>
              <a:ea typeface="Calibri"/>
              <a:cs typeface="Calibri"/>
              <a:sym typeface="Calibri"/>
            </a:endParaRPr>
          </a:p>
          <a:p>
            <a:pPr marL="457200" lvl="0" indent="-317500" algn="l" rtl="0">
              <a:lnSpc>
                <a:spcPct val="15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Objective Function</a:t>
            </a:r>
            <a:endParaRPr>
              <a:solidFill>
                <a:schemeClr val="dk1"/>
              </a:solidFill>
              <a:latin typeface="Calibri"/>
              <a:ea typeface="Calibri"/>
              <a:cs typeface="Calibri"/>
              <a:sym typeface="Calibri"/>
            </a:endParaRPr>
          </a:p>
          <a:p>
            <a:pPr marL="457200" lvl="0" indent="-317500" algn="l" rtl="0">
              <a:lnSpc>
                <a:spcPct val="150000"/>
              </a:lnSpc>
              <a:spcBef>
                <a:spcPts val="0"/>
              </a:spcBef>
              <a:spcAft>
                <a:spcPts val="0"/>
              </a:spcAft>
              <a:buClr>
                <a:schemeClr val="dk1"/>
              </a:buClr>
              <a:buSzPts val="1400"/>
              <a:buFont typeface="Calibri"/>
              <a:buChar char="●"/>
            </a:pPr>
            <a:r>
              <a:rPr lang="en">
                <a:solidFill>
                  <a:schemeClr val="dk1"/>
                </a:solidFill>
                <a:latin typeface="Calibri"/>
                <a:ea typeface="Calibri"/>
                <a:cs typeface="Calibri"/>
                <a:sym typeface="Calibri"/>
              </a:rPr>
              <a:t>Nonlinear Force-Length-Velocity Relationship</a:t>
            </a:r>
            <a:endParaRPr>
              <a:solidFill>
                <a:schemeClr val="dk1"/>
              </a:solidFill>
              <a:latin typeface="Calibri"/>
              <a:ea typeface="Calibri"/>
              <a:cs typeface="Calibri"/>
              <a:sym typeface="Calibri"/>
            </a:endParaRPr>
          </a:p>
        </p:txBody>
      </p:sp>
      <p:sp>
        <p:nvSpPr>
          <p:cNvPr id="3" name="TextBox 2">
            <a:extLst>
              <a:ext uri="{FF2B5EF4-FFF2-40B4-BE49-F238E27FC236}">
                <a16:creationId xmlns:a16="http://schemas.microsoft.com/office/drawing/2014/main" id="{7AB5CAAD-1441-71D6-C0D2-04D12357DB31}"/>
              </a:ext>
            </a:extLst>
          </p:cNvPr>
          <p:cNvSpPr txBox="1"/>
          <p:nvPr/>
        </p:nvSpPr>
        <p:spPr>
          <a:xfrm>
            <a:off x="-38001" y="4819470"/>
            <a:ext cx="2477642" cy="323165"/>
          </a:xfrm>
          <a:prstGeom prst="rect">
            <a:avLst/>
          </a:prstGeom>
          <a:noFill/>
        </p:spPr>
        <p:txBody>
          <a:bodyPr wrap="square">
            <a:spAutoFit/>
          </a:bodyPr>
          <a:lstStyle/>
          <a:p>
            <a:r>
              <a:rPr lang="en-US" sz="500" dirty="0">
                <a:effectLst/>
              </a:rPr>
              <a:t>[1] B. I. </a:t>
            </a:r>
            <a:r>
              <a:rPr lang="en-US" sz="500" dirty="0" err="1">
                <a:effectLst/>
              </a:rPr>
              <a:t>Prilutsky</a:t>
            </a:r>
            <a:r>
              <a:rPr lang="en-US" sz="500" dirty="0">
                <a:effectLst/>
              </a:rPr>
              <a:t> and R. J. Gregor, “Analysis of muscle coordination strategies in cycling,” </a:t>
            </a:r>
            <a:r>
              <a:rPr lang="en-US" sz="500" i="1" dirty="0">
                <a:effectLst/>
              </a:rPr>
              <a:t>IEEE Transactions on Rehabilitation Engineering</a:t>
            </a:r>
            <a:r>
              <a:rPr lang="en-US" sz="500" dirty="0">
                <a:effectLst/>
              </a:rPr>
              <a:t>, vol. 8, no. 3, pp. 362–370, Sep. 2000, </a:t>
            </a:r>
            <a:r>
              <a:rPr lang="en-US" sz="500" dirty="0" err="1">
                <a:effectLst/>
              </a:rPr>
              <a:t>doi</a:t>
            </a:r>
            <a:r>
              <a:rPr lang="en-US" sz="500" dirty="0">
                <a:effectLst/>
              </a:rPr>
              <a:t>: </a:t>
            </a:r>
            <a:r>
              <a:rPr lang="en-US" sz="500" dirty="0">
                <a:effectLst/>
                <a:hlinkClick r:id="rId6"/>
              </a:rPr>
              <a:t>10.1109/86.867878</a:t>
            </a:r>
            <a:r>
              <a:rPr lang="en-US" sz="500" dirty="0">
                <a:effectLst/>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311700" y="445025"/>
            <a:ext cx="3068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78"/>
              <a:buNone/>
            </a:pPr>
            <a:r>
              <a:rPr lang="en" b="1">
                <a:latin typeface="Calibri"/>
                <a:ea typeface="Calibri"/>
                <a:cs typeface="Calibri"/>
                <a:sym typeface="Calibri"/>
              </a:rPr>
              <a:t>CONCLUSIONS</a:t>
            </a:r>
            <a:r>
              <a:rPr lang="en">
                <a:latin typeface="Calibri"/>
                <a:ea typeface="Calibri"/>
                <a:cs typeface="Calibri"/>
                <a:sym typeface="Calibri"/>
              </a:rPr>
              <a:t> </a:t>
            </a:r>
            <a:endParaRPr>
              <a:latin typeface="Calibri"/>
              <a:ea typeface="Calibri"/>
              <a:cs typeface="Calibri"/>
              <a:sym typeface="Calibri"/>
            </a:endParaRPr>
          </a:p>
        </p:txBody>
      </p:sp>
      <p:sp>
        <p:nvSpPr>
          <p:cNvPr id="177" name="Google Shape;177;p14"/>
          <p:cNvSpPr txBox="1">
            <a:spLocks noGrp="1"/>
          </p:cNvSpPr>
          <p:nvPr>
            <p:ph type="body" idx="1"/>
          </p:nvPr>
        </p:nvSpPr>
        <p:spPr>
          <a:xfrm>
            <a:off x="311700" y="1152475"/>
            <a:ext cx="3566964" cy="3416400"/>
          </a:xfrm>
          <a:prstGeom prst="rect">
            <a:avLst/>
          </a:prstGeom>
          <a:noFill/>
          <a:ln>
            <a:noFill/>
          </a:ln>
        </p:spPr>
        <p:txBody>
          <a:bodyPr spcFirstLastPara="1" wrap="square" lIns="91425" tIns="91425" rIns="91425" bIns="91425" anchor="t" anchorCtr="0">
            <a:normAutofit/>
          </a:bodyPr>
          <a:lstStyle/>
          <a:p>
            <a:pPr marL="457200" lvl="0" indent="-342900" algn="just" rtl="0">
              <a:lnSpc>
                <a:spcPct val="115000"/>
              </a:lnSpc>
              <a:spcBef>
                <a:spcPts val="0"/>
              </a:spcBef>
              <a:spcAft>
                <a:spcPts val="0"/>
              </a:spcAft>
              <a:buSzPts val="1800"/>
              <a:buChar char="●"/>
            </a:pPr>
            <a:r>
              <a:rPr lang="en"/>
              <a:t>We were able to solve the muscle redundancy problem to get the muscle activations</a:t>
            </a:r>
            <a:br>
              <a:rPr lang="en"/>
            </a:br>
            <a:endParaRPr/>
          </a:p>
          <a:p>
            <a:pPr marL="457200" lvl="0" indent="-342900" algn="just" rtl="0">
              <a:lnSpc>
                <a:spcPct val="115000"/>
              </a:lnSpc>
              <a:spcBef>
                <a:spcPts val="0"/>
              </a:spcBef>
              <a:spcAft>
                <a:spcPts val="0"/>
              </a:spcAft>
              <a:buSzPts val="1800"/>
              <a:buChar char="●"/>
            </a:pPr>
            <a:r>
              <a:rPr lang="en"/>
              <a:t>While the activations were reasonable, they do not exactly match measured EMG profiles of cyclists.</a:t>
            </a:r>
            <a:endParaRPr/>
          </a:p>
          <a:p>
            <a:pPr marL="457200" lvl="0" indent="0" algn="l" rtl="0">
              <a:lnSpc>
                <a:spcPct val="115000"/>
              </a:lnSpc>
              <a:spcBef>
                <a:spcPts val="1200"/>
              </a:spcBef>
              <a:spcAft>
                <a:spcPts val="1200"/>
              </a:spcAft>
              <a:buSzPts val="1800"/>
              <a:buNone/>
            </a:pPr>
            <a:endParaRPr/>
          </a:p>
        </p:txBody>
      </p:sp>
      <p:sp>
        <p:nvSpPr>
          <p:cNvPr id="178" name="Google Shape;178;p14"/>
          <p:cNvSpPr txBox="1">
            <a:spLocks noGrp="1"/>
          </p:cNvSpPr>
          <p:nvPr>
            <p:ph type="title"/>
          </p:nvPr>
        </p:nvSpPr>
        <p:spPr>
          <a:xfrm>
            <a:off x="4856500" y="445025"/>
            <a:ext cx="30684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78"/>
              <a:buNone/>
            </a:pPr>
            <a:r>
              <a:rPr lang="en" b="1">
                <a:latin typeface="Calibri"/>
                <a:ea typeface="Calibri"/>
                <a:cs typeface="Calibri"/>
                <a:sym typeface="Calibri"/>
              </a:rPr>
              <a:t>FUTURE</a:t>
            </a:r>
            <a:r>
              <a:rPr lang="en">
                <a:latin typeface="Calibri"/>
                <a:ea typeface="Calibri"/>
                <a:cs typeface="Calibri"/>
                <a:sym typeface="Calibri"/>
              </a:rPr>
              <a:t> </a:t>
            </a:r>
            <a:r>
              <a:rPr lang="en" b="1">
                <a:latin typeface="Calibri"/>
                <a:ea typeface="Calibri"/>
                <a:cs typeface="Calibri"/>
                <a:sym typeface="Calibri"/>
              </a:rPr>
              <a:t>WORK</a:t>
            </a:r>
            <a:endParaRPr>
              <a:latin typeface="Calibri"/>
              <a:ea typeface="Calibri"/>
              <a:cs typeface="Calibri"/>
              <a:sym typeface="Calibri"/>
            </a:endParaRPr>
          </a:p>
        </p:txBody>
      </p:sp>
      <p:sp>
        <p:nvSpPr>
          <p:cNvPr id="179" name="Google Shape;179;p14"/>
          <p:cNvSpPr txBox="1">
            <a:spLocks noGrp="1"/>
          </p:cNvSpPr>
          <p:nvPr>
            <p:ph type="body" idx="1"/>
          </p:nvPr>
        </p:nvSpPr>
        <p:spPr>
          <a:xfrm>
            <a:off x="4856500" y="1152475"/>
            <a:ext cx="3993600" cy="3416400"/>
          </a:xfrm>
          <a:prstGeom prst="rect">
            <a:avLst/>
          </a:prstGeom>
          <a:noFill/>
          <a:ln>
            <a:noFill/>
          </a:ln>
        </p:spPr>
        <p:txBody>
          <a:bodyPr spcFirstLastPara="1" wrap="square" lIns="91425" tIns="91425" rIns="91425" bIns="91425" anchor="t" anchorCtr="0">
            <a:normAutofit fontScale="92500"/>
          </a:bodyPr>
          <a:lstStyle/>
          <a:p>
            <a:pPr marL="457200" lvl="0" indent="-334327" algn="just" rtl="0">
              <a:lnSpc>
                <a:spcPct val="115000"/>
              </a:lnSpc>
              <a:spcBef>
                <a:spcPts val="0"/>
              </a:spcBef>
              <a:spcAft>
                <a:spcPts val="0"/>
              </a:spcAft>
              <a:buSzPct val="100000"/>
              <a:buChar char="●"/>
            </a:pPr>
            <a:r>
              <a:rPr lang="en"/>
              <a:t>A better match to the measured EMG could be done by increasing the realism of the model:</a:t>
            </a:r>
            <a:endParaRPr/>
          </a:p>
          <a:p>
            <a:pPr marL="914400" lvl="1" indent="-310832" algn="just" rtl="0">
              <a:lnSpc>
                <a:spcPct val="115000"/>
              </a:lnSpc>
              <a:spcBef>
                <a:spcPts val="0"/>
              </a:spcBef>
              <a:spcAft>
                <a:spcPts val="0"/>
              </a:spcAft>
              <a:buSzPct val="100000"/>
              <a:buChar char="○"/>
            </a:pPr>
            <a:r>
              <a:rPr lang="en"/>
              <a:t>Implementing realistic muscle characteristics such as force-length, force-velocity and activation dynamics</a:t>
            </a:r>
            <a:endParaRPr/>
          </a:p>
          <a:p>
            <a:pPr marL="914400" lvl="1" indent="-310832" algn="just" rtl="0">
              <a:lnSpc>
                <a:spcPct val="115000"/>
              </a:lnSpc>
              <a:spcBef>
                <a:spcPts val="0"/>
              </a:spcBef>
              <a:spcAft>
                <a:spcPts val="0"/>
              </a:spcAft>
              <a:buSzPct val="100000"/>
              <a:buChar char="○"/>
            </a:pPr>
            <a:r>
              <a:rPr lang="en"/>
              <a:t>Including the dynamics of motion instead of using a quasi-static assumption</a:t>
            </a:r>
            <a:endParaRPr/>
          </a:p>
          <a:p>
            <a:pPr marL="914400" lvl="1" indent="-310832" algn="just" rtl="0">
              <a:lnSpc>
                <a:spcPct val="115000"/>
              </a:lnSpc>
              <a:spcBef>
                <a:spcPts val="0"/>
              </a:spcBef>
              <a:spcAft>
                <a:spcPts val="0"/>
              </a:spcAft>
              <a:buSzPct val="100000"/>
              <a:buChar char="○"/>
            </a:pPr>
            <a:r>
              <a:rPr lang="en"/>
              <a:t>Minimizing a different objective function such as one that promotes distribution of muscle forces in the leg muscles</a:t>
            </a:r>
            <a:endParaRPr/>
          </a:p>
        </p:txBody>
      </p:sp>
      <p:cxnSp>
        <p:nvCxnSpPr>
          <p:cNvPr id="180" name="Google Shape;180;p14"/>
          <p:cNvCxnSpPr/>
          <p:nvPr/>
        </p:nvCxnSpPr>
        <p:spPr>
          <a:xfrm>
            <a:off x="4441371" y="221064"/>
            <a:ext cx="0" cy="4702628"/>
          </a:xfrm>
          <a:prstGeom prst="straightConnector1">
            <a:avLst/>
          </a:prstGeom>
          <a:noFill/>
          <a:ln w="9525" cap="flat" cmpd="sng">
            <a:solidFill>
              <a:srgbClr val="575757"/>
            </a:solidFill>
            <a:prstDash val="solid"/>
            <a:round/>
            <a:headEnd type="none" w="sm" len="sm"/>
            <a:tailEnd type="none" w="sm" len="sm"/>
          </a:ln>
        </p:spPr>
      </p:cxnSp>
      <p:cxnSp>
        <p:nvCxnSpPr>
          <p:cNvPr id="181" name="Google Shape;181;p14"/>
          <p:cNvCxnSpPr/>
          <p:nvPr/>
        </p:nvCxnSpPr>
        <p:spPr>
          <a:xfrm>
            <a:off x="4493291" y="333272"/>
            <a:ext cx="0" cy="4702628"/>
          </a:xfrm>
          <a:prstGeom prst="straightConnector1">
            <a:avLst/>
          </a:prstGeom>
          <a:noFill/>
          <a:ln w="9525" cap="flat" cmpd="sng">
            <a:solidFill>
              <a:srgbClr val="575757"/>
            </a:solidFill>
            <a:prstDash val="solid"/>
            <a:round/>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
              <a:t>Backup Slides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16"/>
          <p:cNvSpPr txBox="1">
            <a:spLocks noGrp="1"/>
          </p:cNvSpPr>
          <p:nvPr>
            <p:ph type="title"/>
          </p:nvPr>
        </p:nvSpPr>
        <p:spPr>
          <a:xfrm>
            <a:off x="311700" y="10459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78"/>
              <a:buNone/>
            </a:pPr>
            <a:r>
              <a:rPr lang="en" b="1">
                <a:latin typeface="Calibri"/>
                <a:ea typeface="Calibri"/>
                <a:cs typeface="Calibri"/>
                <a:sym typeface="Calibri"/>
              </a:rPr>
              <a:t>INTERPRETATION</a:t>
            </a:r>
            <a:endParaRPr b="1">
              <a:latin typeface="Calibri"/>
              <a:ea typeface="Calibri"/>
              <a:cs typeface="Calibri"/>
              <a:sym typeface="Calibri"/>
            </a:endParaRPr>
          </a:p>
        </p:txBody>
      </p:sp>
      <p:pic>
        <p:nvPicPr>
          <p:cNvPr id="192" name="Google Shape;192;p16"/>
          <p:cNvPicPr preferRelativeResize="0"/>
          <p:nvPr/>
        </p:nvPicPr>
        <p:blipFill rotWithShape="1">
          <a:blip r:embed="rId3">
            <a:alphaModFix/>
          </a:blip>
          <a:srcRect/>
          <a:stretch/>
        </p:blipFill>
        <p:spPr>
          <a:xfrm>
            <a:off x="445030" y="766665"/>
            <a:ext cx="8050685" cy="4528510"/>
          </a:xfrm>
          <a:prstGeom prst="rect">
            <a:avLst/>
          </a:prstGeom>
          <a:noFill/>
          <a:ln>
            <a:noFill/>
          </a:ln>
        </p:spPr>
      </p:pic>
      <p:sp>
        <p:nvSpPr>
          <p:cNvPr id="193" name="Google Shape;193;p16"/>
          <p:cNvSpPr txBox="1"/>
          <p:nvPr/>
        </p:nvSpPr>
        <p:spPr>
          <a:xfrm>
            <a:off x="1484595" y="707087"/>
            <a:ext cx="28405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Prilutsky et al. EMG Data</a:t>
            </a:r>
            <a:endParaRPr sz="1400" b="0" i="0" u="none" strike="noStrike" cap="none">
              <a:solidFill>
                <a:srgbClr val="000000"/>
              </a:solidFill>
              <a:latin typeface="Arial"/>
              <a:ea typeface="Arial"/>
              <a:cs typeface="Arial"/>
              <a:sym typeface="Arial"/>
            </a:endParaRPr>
          </a:p>
        </p:txBody>
      </p:sp>
      <p:sp>
        <p:nvSpPr>
          <p:cNvPr id="194" name="Google Shape;194;p16"/>
          <p:cNvSpPr txBox="1"/>
          <p:nvPr/>
        </p:nvSpPr>
        <p:spPr>
          <a:xfrm>
            <a:off x="5068602" y="707086"/>
            <a:ext cx="28405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Our Activation Profiles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311700" y="26935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latin typeface="Calibri"/>
                <a:ea typeface="Calibri"/>
                <a:cs typeface="Calibri"/>
                <a:sym typeface="Calibri"/>
              </a:rPr>
              <a:t>INTRODUCTION</a:t>
            </a:r>
            <a:endParaRPr/>
          </a:p>
        </p:txBody>
      </p:sp>
      <p:sp>
        <p:nvSpPr>
          <p:cNvPr id="62" name="Google Shape;62;p2"/>
          <p:cNvSpPr txBox="1">
            <a:spLocks noGrp="1"/>
          </p:cNvSpPr>
          <p:nvPr>
            <p:ph type="body" idx="1"/>
          </p:nvPr>
        </p:nvSpPr>
        <p:spPr>
          <a:xfrm>
            <a:off x="9227825" y="1682125"/>
            <a:ext cx="4811100" cy="3416400"/>
          </a:xfrm>
          <a:prstGeom prst="rect">
            <a:avLst/>
          </a:prstGeom>
          <a:noFill/>
          <a:ln>
            <a:noFill/>
          </a:ln>
        </p:spPr>
        <p:txBody>
          <a:bodyPr spcFirstLastPara="1" wrap="square" lIns="91425" tIns="91425" rIns="91425" bIns="91425" anchor="t" anchorCtr="0">
            <a:normAutofit fontScale="70000" lnSpcReduction="20000"/>
          </a:bodyPr>
          <a:lstStyle/>
          <a:p>
            <a:pPr marL="457200" lvl="0" indent="-307340" algn="l" rtl="0">
              <a:lnSpc>
                <a:spcPct val="115000"/>
              </a:lnSpc>
              <a:spcBef>
                <a:spcPts val="0"/>
              </a:spcBef>
              <a:spcAft>
                <a:spcPts val="0"/>
              </a:spcAft>
              <a:buSzPct val="100000"/>
              <a:buChar char="●"/>
            </a:pPr>
            <a:r>
              <a:rPr lang="en" sz="1600"/>
              <a:t>Each joint in the human body has a number of kinematic degrees of freedom, and each action can be performed in different ways using different combinations of muscles to achieve the same joint torque needed for this movement.</a:t>
            </a:r>
            <a:endParaRPr sz="1600"/>
          </a:p>
          <a:p>
            <a:pPr marL="457200" lvl="0" indent="-307340" algn="l" rtl="0">
              <a:lnSpc>
                <a:spcPct val="115000"/>
              </a:lnSpc>
              <a:spcBef>
                <a:spcPts val="0"/>
              </a:spcBef>
              <a:spcAft>
                <a:spcPts val="0"/>
              </a:spcAft>
              <a:buSzPct val="100000"/>
              <a:buChar char="●"/>
            </a:pPr>
            <a:r>
              <a:rPr lang="en" sz="1600"/>
              <a:t>Experimental studies have found significant similarity in these muscle activation patterns for different individuals.</a:t>
            </a:r>
            <a:endParaRPr sz="1600"/>
          </a:p>
          <a:p>
            <a:pPr marL="457200" lvl="0" indent="-307340" algn="l" rtl="0">
              <a:lnSpc>
                <a:spcPct val="115000"/>
              </a:lnSpc>
              <a:spcBef>
                <a:spcPts val="0"/>
              </a:spcBef>
              <a:spcAft>
                <a:spcPts val="0"/>
              </a:spcAft>
              <a:buSzPct val="100000"/>
              <a:buChar char="●"/>
            </a:pPr>
            <a:r>
              <a:rPr lang="en" sz="1600"/>
              <a:t>Modelled simulations can be applied to predict changes of kinematics and muscle response to interventions or environmental changes. They can support decisions in orthopaedic surgery.</a:t>
            </a:r>
            <a:endParaRPr sz="1600"/>
          </a:p>
          <a:p>
            <a:pPr marL="0" lvl="0" indent="0" algn="l" rtl="0">
              <a:lnSpc>
                <a:spcPct val="115000"/>
              </a:lnSpc>
              <a:spcBef>
                <a:spcPts val="1200"/>
              </a:spcBef>
              <a:spcAft>
                <a:spcPts val="0"/>
              </a:spcAft>
              <a:buSzPct val="160714"/>
              <a:buNone/>
            </a:pPr>
            <a:endParaRPr sz="1600"/>
          </a:p>
          <a:p>
            <a:pPr marL="0" lvl="0" indent="0" algn="l" rtl="0">
              <a:lnSpc>
                <a:spcPct val="115000"/>
              </a:lnSpc>
              <a:spcBef>
                <a:spcPts val="1200"/>
              </a:spcBef>
              <a:spcAft>
                <a:spcPts val="0"/>
              </a:spcAft>
              <a:buSzPct val="142857"/>
              <a:buNone/>
            </a:pPr>
            <a:endParaRPr/>
          </a:p>
          <a:p>
            <a:pPr marL="0" lvl="0" indent="0" algn="l" rtl="0">
              <a:lnSpc>
                <a:spcPct val="115000"/>
              </a:lnSpc>
              <a:spcBef>
                <a:spcPts val="1200"/>
              </a:spcBef>
              <a:spcAft>
                <a:spcPts val="0"/>
              </a:spcAft>
              <a:buSzPct val="142857"/>
              <a:buNone/>
            </a:pPr>
            <a:endParaRPr/>
          </a:p>
          <a:p>
            <a:pPr marL="0" lvl="0" indent="0" algn="l" rtl="0">
              <a:lnSpc>
                <a:spcPct val="115000"/>
              </a:lnSpc>
              <a:spcBef>
                <a:spcPts val="1200"/>
              </a:spcBef>
              <a:spcAft>
                <a:spcPts val="1200"/>
              </a:spcAft>
              <a:buSzPct val="142857"/>
              <a:buNone/>
            </a:pPr>
            <a:r>
              <a:rPr lang="en"/>
              <a:t> </a:t>
            </a:r>
            <a:endParaRPr/>
          </a:p>
        </p:txBody>
      </p:sp>
      <p:pic>
        <p:nvPicPr>
          <p:cNvPr id="63" name="Google Shape;63;p2"/>
          <p:cNvPicPr preferRelativeResize="0"/>
          <p:nvPr/>
        </p:nvPicPr>
        <p:blipFill rotWithShape="1">
          <a:blip r:embed="rId3">
            <a:alphaModFix/>
          </a:blip>
          <a:srcRect/>
          <a:stretch/>
        </p:blipFill>
        <p:spPr>
          <a:xfrm>
            <a:off x="201972" y="1121257"/>
            <a:ext cx="3071580" cy="3218687"/>
          </a:xfrm>
          <a:prstGeom prst="rect">
            <a:avLst/>
          </a:prstGeom>
          <a:noFill/>
          <a:ln>
            <a:noFill/>
          </a:ln>
        </p:spPr>
      </p:pic>
      <p:sp>
        <p:nvSpPr>
          <p:cNvPr id="64" name="Google Shape;64;p2"/>
          <p:cNvSpPr txBox="1"/>
          <p:nvPr/>
        </p:nvSpPr>
        <p:spPr>
          <a:xfrm>
            <a:off x="0" y="4857000"/>
            <a:ext cx="8520600" cy="276900"/>
          </a:xfrm>
          <a:prstGeom prst="rect">
            <a:avLst/>
          </a:prstGeom>
          <a:noFill/>
          <a:ln>
            <a:noFill/>
          </a:ln>
        </p:spPr>
        <p:txBody>
          <a:bodyPr spcFirstLastPara="1" wrap="square" lIns="91425" tIns="91425" rIns="91425" bIns="91425" anchor="t" anchorCtr="0">
            <a:spAutoFit/>
          </a:bodyPr>
          <a:lstStyle/>
          <a:p>
            <a:pPr marL="0" marR="76200" lvl="0" indent="0" algn="l" rtl="0">
              <a:lnSpc>
                <a:spcPct val="135000"/>
              </a:lnSpc>
              <a:spcBef>
                <a:spcPts val="0"/>
              </a:spcBef>
              <a:spcAft>
                <a:spcPts val="0"/>
              </a:spcAft>
              <a:buClr>
                <a:srgbClr val="000000"/>
              </a:buClr>
              <a:buSzPts val="600"/>
              <a:buFont typeface="Arial"/>
              <a:buNone/>
            </a:pPr>
            <a:r>
              <a:rPr lang="en" sz="600" b="0" i="0" u="none" strike="noStrike" cap="none">
                <a:solidFill>
                  <a:schemeClr val="dk1"/>
                </a:solidFill>
                <a:latin typeface="Arial"/>
                <a:ea typeface="Arial"/>
                <a:cs typeface="Arial"/>
                <a:sym typeface="Arial"/>
              </a:rPr>
              <a:t>[1] </a:t>
            </a:r>
            <a:r>
              <a:rPr lang="en" sz="600" b="0" i="1" u="none" strike="noStrike" cap="none">
                <a:solidFill>
                  <a:schemeClr val="dk1"/>
                </a:solidFill>
                <a:latin typeface="Arial"/>
                <a:ea typeface="Arial"/>
                <a:cs typeface="Arial"/>
                <a:sym typeface="Arial"/>
              </a:rPr>
              <a:t>Which Muscles Are Used When Riding a Bike?</a:t>
            </a:r>
            <a:r>
              <a:rPr lang="en" sz="600" b="0" i="0" u="none" strike="noStrike" cap="none">
                <a:solidFill>
                  <a:schemeClr val="dk1"/>
                </a:solidFill>
                <a:latin typeface="Arial"/>
                <a:ea typeface="Arial"/>
                <a:cs typeface="Arial"/>
                <a:sym typeface="Arial"/>
              </a:rPr>
              <a:t>, (Mar. 30, 2017). [Online Video]. Available:</a:t>
            </a:r>
            <a:r>
              <a:rPr lang="en" sz="600" b="0" i="0" u="none" strike="noStrike" cap="none">
                <a:solidFill>
                  <a:schemeClr val="dk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 sz="600" b="0" i="0" u="sng" strike="noStrike" cap="none">
                <a:solidFill>
                  <a:schemeClr val="hlink"/>
                </a:solidFill>
                <a:latin typeface="Arial"/>
                <a:ea typeface="Arial"/>
                <a:cs typeface="Arial"/>
                <a:sym typeface="Arial"/>
                <a:hlinkClick r:id="rId4"/>
              </a:rPr>
              <a:t>https://www.youtube.com/watch?v=MqLHuwxB5-c</a:t>
            </a:r>
            <a:endParaRPr sz="600" b="0" i="0" u="sng" strike="noStrike" cap="none">
              <a:solidFill>
                <a:schemeClr val="hlink"/>
              </a:solidFill>
              <a:latin typeface="Arial"/>
              <a:ea typeface="Arial"/>
              <a:cs typeface="Arial"/>
              <a:sym typeface="Arial"/>
            </a:endParaRPr>
          </a:p>
        </p:txBody>
      </p:sp>
      <p:sp>
        <p:nvSpPr>
          <p:cNvPr id="65" name="Google Shape;65;p2"/>
          <p:cNvSpPr txBox="1"/>
          <p:nvPr/>
        </p:nvSpPr>
        <p:spPr>
          <a:xfrm>
            <a:off x="3769499" y="196875"/>
            <a:ext cx="5062800" cy="158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1600" b="0" i="0" u="sng" strike="noStrike" cap="none">
                <a:solidFill>
                  <a:schemeClr val="dk1"/>
                </a:solidFill>
                <a:latin typeface="Calibri"/>
                <a:ea typeface="Calibri"/>
                <a:cs typeface="Calibri"/>
                <a:sym typeface="Calibri"/>
              </a:rPr>
              <a:t>APPLICATIONS OF MUSCLE MODELLING</a:t>
            </a:r>
            <a:r>
              <a:rPr lang="en" sz="16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endParaRPr sz="1600" b="0" i="0" u="none" strike="noStrike" cap="none">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800"/>
              <a:buFont typeface="Arial"/>
              <a:buChar char="•"/>
            </a:pPr>
            <a:r>
              <a:rPr lang="en" sz="1600" b="0" i="0" u="none" strike="noStrike" cap="none">
                <a:solidFill>
                  <a:schemeClr val="dk1"/>
                </a:solidFill>
                <a:latin typeface="Calibri"/>
                <a:ea typeface="Calibri"/>
                <a:cs typeface="Calibri"/>
                <a:sym typeface="Calibri"/>
              </a:rPr>
              <a:t>Modelling and Simulation of human biomechanics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800"/>
              <a:buFont typeface="Arial"/>
              <a:buChar char="•"/>
            </a:pPr>
            <a:r>
              <a:rPr lang="en" sz="1600" b="0" i="0" u="none" strike="noStrike" cap="none">
                <a:solidFill>
                  <a:schemeClr val="dk1"/>
                </a:solidFill>
                <a:latin typeface="Calibri"/>
                <a:ea typeface="Calibri"/>
                <a:cs typeface="Calibri"/>
                <a:sym typeface="Calibri"/>
              </a:rPr>
              <a:t>Physical therapy/orthopedic surgery</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800"/>
              <a:buFont typeface="Arial"/>
              <a:buChar char="•"/>
            </a:pPr>
            <a:r>
              <a:rPr lang="en" sz="1600" b="0" i="0" u="none" strike="noStrike" cap="none">
                <a:solidFill>
                  <a:schemeClr val="dk1"/>
                </a:solidFill>
                <a:latin typeface="Calibri"/>
                <a:ea typeface="Calibri"/>
                <a:cs typeface="Calibri"/>
                <a:sym typeface="Calibri"/>
              </a:rPr>
              <a:t>Optimizing sports performance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800"/>
              <a:buFont typeface="Arial"/>
              <a:buChar char="•"/>
            </a:pPr>
            <a:r>
              <a:rPr lang="en" sz="1600" b="0" i="0" u="none" strike="noStrike" cap="none">
                <a:solidFill>
                  <a:schemeClr val="dk1"/>
                </a:solidFill>
                <a:latin typeface="Calibri"/>
                <a:ea typeface="Calibri"/>
                <a:cs typeface="Calibri"/>
                <a:sym typeface="Calibri"/>
              </a:rPr>
              <a:t>Robotics</a:t>
            </a:r>
            <a:endParaRPr sz="1400" b="0" i="0" u="none" strike="noStrike" cap="none">
              <a:solidFill>
                <a:srgbClr val="000000"/>
              </a:solidFill>
              <a:latin typeface="Arial"/>
              <a:ea typeface="Arial"/>
              <a:cs typeface="Arial"/>
              <a:sym typeface="Arial"/>
            </a:endParaRPr>
          </a:p>
        </p:txBody>
      </p:sp>
      <p:sp>
        <p:nvSpPr>
          <p:cNvPr id="66" name="Google Shape;66;p2"/>
          <p:cNvSpPr/>
          <p:nvPr/>
        </p:nvSpPr>
        <p:spPr>
          <a:xfrm>
            <a:off x="3593592" y="2691876"/>
            <a:ext cx="5062800" cy="1869900"/>
          </a:xfrm>
          <a:prstGeom prst="roundRect">
            <a:avLst>
              <a:gd name="adj" fmla="val 16667"/>
            </a:avLst>
          </a:prstGeom>
          <a:noFill/>
          <a:ln w="57150" cap="flat" cmpd="sng">
            <a:solidFill>
              <a:srgbClr val="575757"/>
            </a:solidFill>
            <a:prstDash val="dash"/>
            <a:round/>
            <a:headEnd type="none" w="sm" len="sm"/>
            <a:tailEnd type="none" w="sm" len="sm"/>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chemeClr val="dk1"/>
              </a:buClr>
              <a:buSzPts val="1100"/>
              <a:buFont typeface="Arial"/>
              <a:buNone/>
            </a:pPr>
            <a:r>
              <a:rPr lang="en" sz="2400" b="1" i="0" u="none" strike="noStrike" cap="none">
                <a:solidFill>
                  <a:schemeClr val="dk2"/>
                </a:solidFill>
                <a:latin typeface="Calibri"/>
                <a:ea typeface="Calibri"/>
                <a:cs typeface="Calibri"/>
                <a:sym typeface="Calibri"/>
              </a:rPr>
              <a:t>PROBLEM STATEMENT:</a:t>
            </a:r>
            <a:endParaRPr sz="1400" b="0" i="0" u="none" strike="noStrike" cap="none">
              <a:solidFill>
                <a:srgbClr val="000000"/>
              </a:solidFill>
              <a:latin typeface="Arial"/>
              <a:ea typeface="Arial"/>
              <a:cs typeface="Arial"/>
              <a:sym typeface="Arial"/>
            </a:endParaRPr>
          </a:p>
          <a:p>
            <a:pPr marL="0" marR="0" lvl="0" indent="0" algn="ctr" rtl="0">
              <a:lnSpc>
                <a:spcPct val="115000"/>
              </a:lnSpc>
              <a:spcBef>
                <a:spcPts val="1200"/>
              </a:spcBef>
              <a:spcAft>
                <a:spcPts val="1200"/>
              </a:spcAft>
              <a:buClr>
                <a:schemeClr val="dk1"/>
              </a:buClr>
              <a:buSzPts val="1100"/>
              <a:buFont typeface="Arial"/>
              <a:buNone/>
            </a:pPr>
            <a:r>
              <a:rPr lang="en" sz="1800" b="0" i="0" u="none" strike="noStrike" cap="none">
                <a:solidFill>
                  <a:schemeClr val="dk2"/>
                </a:solidFill>
                <a:latin typeface="Calibri"/>
                <a:ea typeface="Calibri"/>
                <a:cs typeface="Calibri"/>
                <a:sym typeface="Calibri"/>
              </a:rPr>
              <a:t>We aim to optimize the lower limb muscle activations during cycling by using external applied forces and kinematics from literature.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311700" y="445025"/>
            <a:ext cx="8520600" cy="789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b="1">
                <a:latin typeface="Calibri"/>
                <a:ea typeface="Calibri"/>
                <a:cs typeface="Calibri"/>
                <a:sym typeface="Calibri"/>
              </a:rPr>
              <a:t>PROBLEM STATEMENT </a:t>
            </a:r>
            <a:endParaRPr b="1">
              <a:latin typeface="Calibri"/>
              <a:ea typeface="Calibri"/>
              <a:cs typeface="Calibri"/>
              <a:sym typeface="Calibri"/>
            </a:endParaRPr>
          </a:p>
        </p:txBody>
      </p:sp>
      <p:sp>
        <p:nvSpPr>
          <p:cNvPr id="72" name="Google Shape;72;p3"/>
          <p:cNvSpPr txBox="1">
            <a:spLocks noGrp="1"/>
          </p:cNvSpPr>
          <p:nvPr>
            <p:ph type="body" idx="1"/>
          </p:nvPr>
        </p:nvSpPr>
        <p:spPr>
          <a:xfrm>
            <a:off x="4496600" y="1234925"/>
            <a:ext cx="4260300" cy="15585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Clr>
                <a:schemeClr val="dk1"/>
              </a:buClr>
              <a:buSzPts val="1100"/>
              <a:buFont typeface="Arial"/>
              <a:buNone/>
            </a:pPr>
            <a:r>
              <a:rPr lang="en" sz="1600" b="1"/>
              <a:t>Problem Statement:</a:t>
            </a:r>
            <a:endParaRPr sz="1600" b="1"/>
          </a:p>
          <a:p>
            <a:pPr marL="0" lvl="0" indent="0" algn="l" rtl="0">
              <a:lnSpc>
                <a:spcPct val="115000"/>
              </a:lnSpc>
              <a:spcBef>
                <a:spcPts val="1200"/>
              </a:spcBef>
              <a:spcAft>
                <a:spcPts val="1200"/>
              </a:spcAft>
              <a:buClr>
                <a:schemeClr val="dk1"/>
              </a:buClr>
              <a:buSzPts val="1100"/>
              <a:buFont typeface="Arial"/>
              <a:buNone/>
            </a:pPr>
            <a:r>
              <a:rPr lang="en" sz="1600"/>
              <a:t>We aim to optimize the lower limb muscle activations during cycling by using external applied forces and kinematics from literature.</a:t>
            </a:r>
            <a:endParaRPr sz="1600"/>
          </a:p>
        </p:txBody>
      </p:sp>
      <p:pic>
        <p:nvPicPr>
          <p:cNvPr id="73" name="Google Shape;73;p3"/>
          <p:cNvPicPr preferRelativeResize="0"/>
          <p:nvPr/>
        </p:nvPicPr>
        <p:blipFill rotWithShape="1">
          <a:blip r:embed="rId3">
            <a:alphaModFix/>
          </a:blip>
          <a:srcRect l="31043" t="4876" b="13849"/>
          <a:stretch/>
        </p:blipFill>
        <p:spPr>
          <a:xfrm>
            <a:off x="311700" y="1530000"/>
            <a:ext cx="3519049" cy="29507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108944" y="81021"/>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latin typeface="Calibri"/>
                <a:ea typeface="Calibri"/>
                <a:cs typeface="Calibri"/>
                <a:sym typeface="Calibri"/>
              </a:rPr>
              <a:t>MODELLING</a:t>
            </a:r>
            <a:endParaRPr b="1">
              <a:latin typeface="Calibri"/>
              <a:ea typeface="Calibri"/>
              <a:cs typeface="Calibri"/>
              <a:sym typeface="Calibri"/>
            </a:endParaRPr>
          </a:p>
        </p:txBody>
      </p:sp>
      <p:sp>
        <p:nvSpPr>
          <p:cNvPr id="79" name="Google Shape;79;p4"/>
          <p:cNvSpPr txBox="1">
            <a:spLocks noGrp="1"/>
          </p:cNvSpPr>
          <p:nvPr>
            <p:ph type="body" idx="1"/>
          </p:nvPr>
        </p:nvSpPr>
        <p:spPr>
          <a:xfrm>
            <a:off x="108944" y="811211"/>
            <a:ext cx="4952109" cy="1231974"/>
          </a:xfrm>
          <a:prstGeom prst="rect">
            <a:avLst/>
          </a:prstGeom>
          <a:noFill/>
          <a:ln>
            <a:noFill/>
          </a:ln>
        </p:spPr>
        <p:txBody>
          <a:bodyPr spcFirstLastPara="1" wrap="square" lIns="91425" tIns="91425" rIns="91425" bIns="91425" anchor="t" anchorCtr="0">
            <a:normAutofit lnSpcReduction="10000"/>
          </a:bodyPr>
          <a:lstStyle/>
          <a:p>
            <a:pPr marL="457200" lvl="0" indent="-342900" algn="just" rtl="0">
              <a:lnSpc>
                <a:spcPct val="115000"/>
              </a:lnSpc>
              <a:spcBef>
                <a:spcPts val="0"/>
              </a:spcBef>
              <a:spcAft>
                <a:spcPts val="0"/>
              </a:spcAft>
              <a:buSzPts val="1800"/>
              <a:buChar char="●"/>
            </a:pPr>
            <a:r>
              <a:rPr lang="en" sz="1600">
                <a:latin typeface="Calibri"/>
                <a:ea typeface="Calibri"/>
                <a:cs typeface="Calibri"/>
                <a:sym typeface="Calibri"/>
              </a:rPr>
              <a:t>Minimize the metabolic cost of cycling, using the sum of squared activations as a proxy</a:t>
            </a:r>
            <a:endParaRPr sz="1600">
              <a:latin typeface="Calibri"/>
              <a:ea typeface="Calibri"/>
              <a:cs typeface="Calibri"/>
              <a:sym typeface="Calibri"/>
            </a:endParaRPr>
          </a:p>
          <a:p>
            <a:pPr marL="457200" lvl="0" indent="-342900" algn="just" rtl="0">
              <a:lnSpc>
                <a:spcPct val="115000"/>
              </a:lnSpc>
              <a:spcBef>
                <a:spcPts val="0"/>
              </a:spcBef>
              <a:spcAft>
                <a:spcPts val="0"/>
              </a:spcAft>
              <a:buSzPts val="1800"/>
              <a:buChar char="●"/>
            </a:pPr>
            <a:r>
              <a:rPr lang="en" sz="1600">
                <a:latin typeface="Calibri"/>
                <a:ea typeface="Calibri"/>
                <a:cs typeface="Calibri"/>
                <a:sym typeface="Calibri"/>
              </a:rPr>
              <a:t>Constrained by the moment required at each joint to produce the external force on the pedal </a:t>
            </a:r>
            <a:endParaRPr sz="1600">
              <a:latin typeface="Calibri"/>
              <a:ea typeface="Calibri"/>
              <a:cs typeface="Calibri"/>
              <a:sym typeface="Calibri"/>
            </a:endParaRPr>
          </a:p>
        </p:txBody>
      </p:sp>
      <p:sp>
        <p:nvSpPr>
          <p:cNvPr id="80" name="Google Shape;80;p4"/>
          <p:cNvSpPr txBox="1"/>
          <p:nvPr/>
        </p:nvSpPr>
        <p:spPr>
          <a:xfrm>
            <a:off x="108944" y="2311009"/>
            <a:ext cx="7256497" cy="2751470"/>
          </a:xfrm>
          <a:prstGeom prst="rect">
            <a:avLst/>
          </a:prstGeom>
          <a:blipFill rotWithShape="1">
            <a:blip r:embed="rId3">
              <a:alphaModFix/>
            </a:blip>
            <a:stretch>
              <a:fillRect t="-183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pic>
        <p:nvPicPr>
          <p:cNvPr id="81" name="Google Shape;81;p4"/>
          <p:cNvPicPr preferRelativeResize="0"/>
          <p:nvPr/>
        </p:nvPicPr>
        <p:blipFill rotWithShape="1">
          <a:blip r:embed="rId4">
            <a:alphaModFix/>
          </a:blip>
          <a:srcRect/>
          <a:stretch/>
        </p:blipFill>
        <p:spPr>
          <a:xfrm>
            <a:off x="6155714" y="1069043"/>
            <a:ext cx="2879342" cy="2392805"/>
          </a:xfrm>
          <a:prstGeom prst="rect">
            <a:avLst/>
          </a:prstGeom>
          <a:noFill/>
          <a:ln>
            <a:noFill/>
          </a:ln>
        </p:spPr>
      </p:pic>
      <p:sp>
        <p:nvSpPr>
          <p:cNvPr id="82" name="Google Shape;82;p4"/>
          <p:cNvSpPr txBox="1"/>
          <p:nvPr/>
        </p:nvSpPr>
        <p:spPr>
          <a:xfrm>
            <a:off x="187901" y="2071729"/>
            <a:ext cx="29441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00000"/>
                </a:solidFill>
                <a:latin typeface="Calibri"/>
                <a:ea typeface="Calibri"/>
                <a:cs typeface="Calibri"/>
                <a:sym typeface="Calibri"/>
              </a:rPr>
              <a:t>OBJECTIVE FUNCTION:</a:t>
            </a:r>
            <a:endParaRPr sz="1400" b="0" i="0" u="none" strike="noStrike" cap="none">
              <a:solidFill>
                <a:srgbClr val="000000"/>
              </a:solidFill>
              <a:latin typeface="Arial"/>
              <a:ea typeface="Arial"/>
              <a:cs typeface="Arial"/>
              <a:sym typeface="Arial"/>
            </a:endParaRPr>
          </a:p>
        </p:txBody>
      </p:sp>
      <p:sp>
        <p:nvSpPr>
          <p:cNvPr id="83" name="Google Shape;83;p4"/>
          <p:cNvSpPr txBox="1"/>
          <p:nvPr/>
        </p:nvSpPr>
        <p:spPr>
          <a:xfrm>
            <a:off x="6185858" y="910091"/>
            <a:ext cx="2797367"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000000"/>
                </a:solidFill>
                <a:latin typeface="Calibri"/>
                <a:ea typeface="Calibri"/>
                <a:cs typeface="Calibri"/>
                <a:sym typeface="Calibri"/>
              </a:rPr>
              <a:t>Table 1: Model Parameters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5"/>
          <p:cNvSpPr txBox="1">
            <a:spLocks noGrp="1"/>
          </p:cNvSpPr>
          <p:nvPr>
            <p:ph type="title"/>
          </p:nvPr>
        </p:nvSpPr>
        <p:spPr>
          <a:xfrm>
            <a:off x="311700" y="18278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latin typeface="Calibri"/>
                <a:ea typeface="Calibri"/>
                <a:cs typeface="Calibri"/>
                <a:sym typeface="Calibri"/>
              </a:rPr>
              <a:t>CLASSIFICATION OF OBJECTIVE FUNCTION </a:t>
            </a:r>
            <a:endParaRPr/>
          </a:p>
        </p:txBody>
      </p:sp>
      <p:graphicFrame>
        <p:nvGraphicFramePr>
          <p:cNvPr id="89" name="Google Shape;89;p5"/>
          <p:cNvGraphicFramePr/>
          <p:nvPr/>
        </p:nvGraphicFramePr>
        <p:xfrm>
          <a:off x="952500" y="3507350"/>
          <a:ext cx="7239000" cy="1188630"/>
        </p:xfrm>
        <a:graphic>
          <a:graphicData uri="http://schemas.openxmlformats.org/drawingml/2006/table">
            <a:tbl>
              <a:tblPr>
                <a:noFill/>
                <a:tableStyleId>{4B8A8850-DF04-4222-A5CB-90929FF3D3AA}</a:tableStyleId>
              </a:tblPr>
              <a:tblGrid>
                <a:gridCol w="1231350">
                  <a:extLst>
                    <a:ext uri="{9D8B030D-6E8A-4147-A177-3AD203B41FA5}">
                      <a16:colId xmlns:a16="http://schemas.microsoft.com/office/drawing/2014/main" val="20000"/>
                    </a:ext>
                  </a:extLst>
                </a:gridCol>
                <a:gridCol w="14104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Algorithm</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Time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Minimizer</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Exitflag</a:t>
                      </a:r>
                      <a:endParaRPr sz="14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SQP</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0.008 seconds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[0.18; 0.32; 0.1; 0.1; 0.63; 0.1]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Interior point</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0.021 seconds</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[0.18; 0.32; 0.1; 0.1; 0.63; 0.1]</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1</a:t>
                      </a:r>
                      <a:endParaRPr sz="1400" u="none" strike="noStrike" cap="none"/>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90" name="Google Shape;90;p5"/>
          <p:cNvGraphicFramePr/>
          <p:nvPr/>
        </p:nvGraphicFramePr>
        <p:xfrm>
          <a:off x="952500" y="1169750"/>
          <a:ext cx="7239000" cy="1401990"/>
        </p:xfrm>
        <a:graphic>
          <a:graphicData uri="http://schemas.openxmlformats.org/drawingml/2006/table">
            <a:tbl>
              <a:tblPr>
                <a:noFill/>
                <a:tableStyleId>{4B8A8850-DF04-4222-A5CB-90929FF3D3AA}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Problem</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Convex objective, linear constraints, making it a convex problem</a:t>
                      </a:r>
                      <a:endParaRPr sz="1400" u="none" strike="noStrike" cap="none"/>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Solution</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Global minimum</a:t>
                      </a:r>
                      <a:endParaRPr sz="14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Algorithm choice</a:t>
                      </a: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t>SQP (deals better with lot of constraints)</a:t>
                      </a:r>
                      <a:endParaRPr sz="1400" u="none" strike="noStrike" cap="none"/>
                    </a:p>
                  </a:txBody>
                  <a:tcPr marL="91425" marR="91425" marT="91425" marB="91425"/>
                </a:tc>
                <a:extLst>
                  <a:ext uri="{0D108BD9-81ED-4DB2-BD59-A6C34878D82A}">
                    <a16:rowId xmlns:a16="http://schemas.microsoft.com/office/drawing/2014/main" val="10002"/>
                  </a:ext>
                </a:extLst>
              </a:tr>
            </a:tbl>
          </a:graphicData>
        </a:graphic>
      </p:graphicFrame>
      <p:sp>
        <p:nvSpPr>
          <p:cNvPr id="91" name="Google Shape;91;p5"/>
          <p:cNvSpPr txBox="1"/>
          <p:nvPr/>
        </p:nvSpPr>
        <p:spPr>
          <a:xfrm>
            <a:off x="606000" y="3045650"/>
            <a:ext cx="7932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Algorithm comparison:</a:t>
            </a:r>
            <a:endParaRPr sz="1800" b="1" i="0" u="none" strike="noStrike" cap="none">
              <a:solidFill>
                <a:srgbClr val="000000"/>
              </a:solidFill>
              <a:latin typeface="Arial"/>
              <a:ea typeface="Arial"/>
              <a:cs typeface="Arial"/>
              <a:sym typeface="Arial"/>
            </a:endParaRPr>
          </a:p>
        </p:txBody>
      </p:sp>
      <p:sp>
        <p:nvSpPr>
          <p:cNvPr id="92" name="Google Shape;92;p5"/>
          <p:cNvSpPr/>
          <p:nvPr/>
        </p:nvSpPr>
        <p:spPr>
          <a:xfrm>
            <a:off x="846900" y="3815313"/>
            <a:ext cx="7450200" cy="572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6"/>
          <p:cNvSpPr txBox="1"/>
          <p:nvPr/>
        </p:nvSpPr>
        <p:spPr>
          <a:xfrm>
            <a:off x="4277287" y="1854687"/>
            <a:ext cx="1317000" cy="426000"/>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98" name="Google Shape;98;p6"/>
          <p:cNvSpPr txBox="1"/>
          <p:nvPr/>
        </p:nvSpPr>
        <p:spPr>
          <a:xfrm>
            <a:off x="3867631" y="2507625"/>
            <a:ext cx="1317000" cy="426000"/>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99" name="Google Shape;99;p6"/>
          <p:cNvSpPr txBox="1">
            <a:spLocks noGrp="1"/>
          </p:cNvSpPr>
          <p:nvPr>
            <p:ph type="title"/>
          </p:nvPr>
        </p:nvSpPr>
        <p:spPr>
          <a:xfrm>
            <a:off x="96325" y="648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111"/>
              <a:buNone/>
            </a:pPr>
            <a:r>
              <a:rPr lang="en" b="1"/>
              <a:t>Data Flow for getting torques at joints</a:t>
            </a:r>
            <a:endParaRPr b="1"/>
          </a:p>
        </p:txBody>
      </p:sp>
      <p:cxnSp>
        <p:nvCxnSpPr>
          <p:cNvPr id="100" name="Google Shape;100;p6"/>
          <p:cNvCxnSpPr/>
          <p:nvPr/>
        </p:nvCxnSpPr>
        <p:spPr>
          <a:xfrm>
            <a:off x="476322" y="3932340"/>
            <a:ext cx="1310700" cy="0"/>
          </a:xfrm>
          <a:prstGeom prst="straightConnector1">
            <a:avLst/>
          </a:prstGeom>
          <a:noFill/>
          <a:ln w="38100" cap="flat" cmpd="sng">
            <a:solidFill>
              <a:schemeClr val="dk1"/>
            </a:solidFill>
            <a:prstDash val="solid"/>
            <a:round/>
            <a:headEnd type="none" w="sm" len="sm"/>
            <a:tailEnd type="triangle" w="med" len="med"/>
          </a:ln>
        </p:spPr>
      </p:cxnSp>
      <p:sp>
        <p:nvSpPr>
          <p:cNvPr id="101" name="Google Shape;101;p6"/>
          <p:cNvSpPr txBox="1"/>
          <p:nvPr/>
        </p:nvSpPr>
        <p:spPr>
          <a:xfrm>
            <a:off x="1832277" y="2933541"/>
            <a:ext cx="1536600" cy="1997700"/>
          </a:xfrm>
          <a:prstGeom prst="rect">
            <a:avLst/>
          </a:prstGeom>
          <a:blipFill rotWithShape="1">
            <a:blip r:embed="rId5">
              <a:alphaModFix/>
            </a:blip>
            <a:stretch>
              <a:fillRect l="-18107" t="-13933" r="-27162" b="-39083"/>
            </a:stretch>
          </a:blip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cxnSp>
        <p:nvCxnSpPr>
          <p:cNvPr id="102" name="Google Shape;102;p6"/>
          <p:cNvCxnSpPr/>
          <p:nvPr/>
        </p:nvCxnSpPr>
        <p:spPr>
          <a:xfrm>
            <a:off x="3369025" y="3932340"/>
            <a:ext cx="1486200" cy="0"/>
          </a:xfrm>
          <a:prstGeom prst="straightConnector1">
            <a:avLst/>
          </a:prstGeom>
          <a:noFill/>
          <a:ln w="38100" cap="flat" cmpd="sng">
            <a:solidFill>
              <a:schemeClr val="dk1"/>
            </a:solidFill>
            <a:prstDash val="solid"/>
            <a:round/>
            <a:headEnd type="none" w="sm" len="sm"/>
            <a:tailEnd type="triangle" w="med" len="med"/>
          </a:ln>
        </p:spPr>
      </p:cxnSp>
      <p:sp>
        <p:nvSpPr>
          <p:cNvPr id="103" name="Google Shape;103;p6"/>
          <p:cNvSpPr txBox="1"/>
          <p:nvPr/>
        </p:nvSpPr>
        <p:spPr>
          <a:xfrm>
            <a:off x="476322" y="2956655"/>
            <a:ext cx="1282800" cy="954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Pedal forces </a:t>
            </a:r>
            <a:r>
              <a:rPr lang="en" sz="1400" b="0" i="0" u="none" strike="noStrike" cap="none">
                <a:solidFill>
                  <a:srgbClr val="000000"/>
                </a:solidFill>
                <a:latin typeface="Arial"/>
                <a:ea typeface="Arial"/>
                <a:cs typeface="Arial"/>
                <a:sym typeface="Arial"/>
              </a:rPr>
              <a:t>in the </a:t>
            </a:r>
            <a:r>
              <a:rPr lang="en" sz="1400" b="0" i="1" u="none" strike="noStrike" cap="none">
                <a:solidFill>
                  <a:srgbClr val="000000"/>
                </a:solidFill>
                <a:latin typeface="Arial"/>
                <a:ea typeface="Arial"/>
                <a:cs typeface="Arial"/>
                <a:sym typeface="Arial"/>
              </a:rPr>
              <a:t>x-</a:t>
            </a:r>
            <a:r>
              <a:rPr lang="en" sz="1400" b="0" i="0" u="none" strike="noStrike" cap="none">
                <a:solidFill>
                  <a:srgbClr val="000000"/>
                </a:solidFill>
                <a:latin typeface="Arial"/>
                <a:ea typeface="Arial"/>
                <a:cs typeface="Arial"/>
                <a:sym typeface="Arial"/>
              </a:rPr>
              <a:t> and </a:t>
            </a:r>
            <a:r>
              <a:rPr lang="en" sz="1400" b="0" i="1" u="none" strike="noStrike" cap="none">
                <a:solidFill>
                  <a:srgbClr val="000000"/>
                </a:solidFill>
                <a:latin typeface="Arial"/>
                <a:ea typeface="Arial"/>
                <a:cs typeface="Arial"/>
                <a:sym typeface="Arial"/>
              </a:rPr>
              <a:t>y- </a:t>
            </a:r>
            <a:r>
              <a:rPr lang="en" sz="1400" b="0" i="0" u="none" strike="noStrike" cap="none">
                <a:solidFill>
                  <a:srgbClr val="000000"/>
                </a:solidFill>
                <a:latin typeface="Arial"/>
                <a:ea typeface="Arial"/>
                <a:cs typeface="Arial"/>
                <a:sym typeface="Arial"/>
              </a:rPr>
              <a:t>direction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(Kautz et al.)</a:t>
            </a:r>
            <a:endParaRPr sz="1400" b="0" i="0" u="none" strike="noStrike" cap="none">
              <a:solidFill>
                <a:srgbClr val="000000"/>
              </a:solidFill>
              <a:latin typeface="Arial"/>
              <a:ea typeface="Arial"/>
              <a:cs typeface="Arial"/>
              <a:sym typeface="Arial"/>
            </a:endParaRPr>
          </a:p>
        </p:txBody>
      </p:sp>
      <p:sp>
        <p:nvSpPr>
          <p:cNvPr id="104" name="Google Shape;104;p6"/>
          <p:cNvSpPr txBox="1"/>
          <p:nvPr/>
        </p:nvSpPr>
        <p:spPr>
          <a:xfrm>
            <a:off x="-26077" y="4958834"/>
            <a:ext cx="6607670" cy="1846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000000"/>
                </a:solidFill>
                <a:latin typeface="Arial"/>
                <a:ea typeface="Arial"/>
                <a:cs typeface="Arial"/>
                <a:sym typeface="Arial"/>
              </a:rPr>
              <a:t>[1] “CYCLING DATA,” </a:t>
            </a:r>
            <a:r>
              <a:rPr lang="en" sz="600" b="0" i="1" u="none" strike="noStrike" cap="none">
                <a:solidFill>
                  <a:srgbClr val="000000"/>
                </a:solidFill>
                <a:latin typeface="Arial"/>
                <a:ea typeface="Arial"/>
                <a:cs typeface="Arial"/>
                <a:sym typeface="Arial"/>
              </a:rPr>
              <a:t>International Society of Biomechanics</a:t>
            </a:r>
            <a:r>
              <a:rPr lang="en" sz="600" b="0" i="0" u="none" strike="noStrike" cap="none">
                <a:solidFill>
                  <a:srgbClr val="000000"/>
                </a:solidFill>
                <a:latin typeface="Arial"/>
                <a:ea typeface="Arial"/>
                <a:cs typeface="Arial"/>
                <a:sym typeface="Arial"/>
              </a:rPr>
              <a:t>. </a:t>
            </a:r>
            <a:r>
              <a:rPr lang="en" sz="6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https://isbweb.org/resources/data-resources/140-movement-data/510-cycling-data</a:t>
            </a:r>
            <a:r>
              <a:rPr lang="en" sz="6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05" name="Google Shape;105;p6"/>
          <p:cNvSpPr txBox="1"/>
          <p:nvPr/>
        </p:nvSpPr>
        <p:spPr>
          <a:xfrm>
            <a:off x="3233351" y="3113317"/>
            <a:ext cx="1662000" cy="738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Knee Torque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Hip Torque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Arial"/>
                <a:ea typeface="Arial"/>
                <a:cs typeface="Arial"/>
                <a:sym typeface="Arial"/>
              </a:rPr>
              <a:t>Ankle Torque</a:t>
            </a:r>
            <a:endParaRPr sz="1400" b="0" i="0" u="none" strike="noStrike" cap="none">
              <a:solidFill>
                <a:srgbClr val="000000"/>
              </a:solidFill>
              <a:latin typeface="Arial"/>
              <a:ea typeface="Arial"/>
              <a:cs typeface="Arial"/>
              <a:sym typeface="Arial"/>
            </a:endParaRPr>
          </a:p>
        </p:txBody>
      </p:sp>
      <p:grpSp>
        <p:nvGrpSpPr>
          <p:cNvPr id="106" name="Google Shape;106;p6"/>
          <p:cNvGrpSpPr/>
          <p:nvPr/>
        </p:nvGrpSpPr>
        <p:grpSpPr>
          <a:xfrm>
            <a:off x="4855359" y="2933541"/>
            <a:ext cx="2161800" cy="2031900"/>
            <a:chOff x="4855359" y="2628741"/>
            <a:chExt cx="2161800" cy="2031900"/>
          </a:xfrm>
        </p:grpSpPr>
        <p:sp>
          <p:nvSpPr>
            <p:cNvPr id="107" name="Google Shape;107;p6"/>
            <p:cNvSpPr txBox="1"/>
            <p:nvPr/>
          </p:nvSpPr>
          <p:spPr>
            <a:xfrm>
              <a:off x="4855359" y="2628741"/>
              <a:ext cx="2161800" cy="20319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Optimization</a:t>
              </a: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br>
                <a:rPr lang="en"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8" name="Google Shape;108;p6"/>
            <p:cNvPicPr preferRelativeResize="0"/>
            <p:nvPr/>
          </p:nvPicPr>
          <p:blipFill rotWithShape="1">
            <a:blip r:embed="rId7">
              <a:alphaModFix/>
            </a:blip>
            <a:srcRect/>
            <a:stretch/>
          </p:blipFill>
          <p:spPr>
            <a:xfrm>
              <a:off x="4895264" y="3220558"/>
              <a:ext cx="2051635" cy="813964"/>
            </a:xfrm>
            <a:prstGeom prst="rect">
              <a:avLst/>
            </a:prstGeom>
            <a:noFill/>
            <a:ln>
              <a:noFill/>
            </a:ln>
          </p:spPr>
        </p:pic>
      </p:grpSp>
      <p:cxnSp>
        <p:nvCxnSpPr>
          <p:cNvPr id="109" name="Google Shape;109;p6"/>
          <p:cNvCxnSpPr/>
          <p:nvPr/>
        </p:nvCxnSpPr>
        <p:spPr>
          <a:xfrm>
            <a:off x="7017173" y="3932340"/>
            <a:ext cx="1310700" cy="0"/>
          </a:xfrm>
          <a:prstGeom prst="straightConnector1">
            <a:avLst/>
          </a:prstGeom>
          <a:noFill/>
          <a:ln w="38100" cap="flat" cmpd="sng">
            <a:solidFill>
              <a:schemeClr val="dk1"/>
            </a:solidFill>
            <a:prstDash val="solid"/>
            <a:round/>
            <a:headEnd type="none" w="sm" len="sm"/>
            <a:tailEnd type="triangle" w="med" len="med"/>
          </a:ln>
        </p:spPr>
      </p:cxnSp>
      <p:sp>
        <p:nvSpPr>
          <p:cNvPr id="110" name="Google Shape;110;p6"/>
          <p:cNvSpPr txBox="1"/>
          <p:nvPr/>
        </p:nvSpPr>
        <p:spPr>
          <a:xfrm>
            <a:off x="7090186" y="3263748"/>
            <a:ext cx="1164600" cy="523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Muscle Activations</a:t>
            </a:r>
            <a:endParaRPr sz="1400" b="0" i="0" u="none" strike="noStrike" cap="none">
              <a:solidFill>
                <a:srgbClr val="000000"/>
              </a:solidFill>
              <a:latin typeface="Arial"/>
              <a:ea typeface="Arial"/>
              <a:cs typeface="Arial"/>
              <a:sym typeface="Arial"/>
            </a:endParaRPr>
          </a:p>
        </p:txBody>
      </p:sp>
      <p:pic>
        <p:nvPicPr>
          <p:cNvPr id="111" name="Google Shape;111;p6"/>
          <p:cNvPicPr preferRelativeResize="0"/>
          <p:nvPr/>
        </p:nvPicPr>
        <p:blipFill rotWithShape="1">
          <a:blip r:embed="rId8">
            <a:alphaModFix/>
          </a:blip>
          <a:srcRect l="32416" r="2840" b="18374"/>
          <a:stretch/>
        </p:blipFill>
        <p:spPr>
          <a:xfrm>
            <a:off x="3560180" y="615100"/>
            <a:ext cx="2062813" cy="1971030"/>
          </a:xfrm>
          <a:prstGeom prst="rect">
            <a:avLst/>
          </a:prstGeom>
          <a:noFill/>
          <a:ln>
            <a:noFill/>
          </a:ln>
        </p:spPr>
      </p:pic>
      <p:cxnSp>
        <p:nvCxnSpPr>
          <p:cNvPr id="112" name="Google Shape;112;p6"/>
          <p:cNvCxnSpPr/>
          <p:nvPr/>
        </p:nvCxnSpPr>
        <p:spPr>
          <a:xfrm>
            <a:off x="3827471" y="2534243"/>
            <a:ext cx="604500" cy="0"/>
          </a:xfrm>
          <a:prstGeom prst="straightConnector1">
            <a:avLst/>
          </a:prstGeom>
          <a:noFill/>
          <a:ln w="38100" cap="flat" cmpd="sng">
            <a:solidFill>
              <a:srgbClr val="FF0000"/>
            </a:solidFill>
            <a:prstDash val="solid"/>
            <a:round/>
            <a:headEnd type="none" w="sm" len="sm"/>
            <a:tailEnd type="triangle" w="med" len="med"/>
          </a:ln>
        </p:spPr>
      </p:cxnSp>
      <p:sp>
        <p:nvSpPr>
          <p:cNvPr id="113" name="Google Shape;113;p6"/>
          <p:cNvSpPr txBox="1"/>
          <p:nvPr/>
        </p:nvSpPr>
        <p:spPr>
          <a:xfrm>
            <a:off x="2812550" y="2280843"/>
            <a:ext cx="1317000" cy="453000"/>
          </a:xfrm>
          <a:prstGeom prst="rect">
            <a:avLst/>
          </a:pr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cxnSp>
        <p:nvCxnSpPr>
          <p:cNvPr id="114" name="Google Shape;114;p6"/>
          <p:cNvCxnSpPr/>
          <p:nvPr/>
        </p:nvCxnSpPr>
        <p:spPr>
          <a:xfrm rot="10800000">
            <a:off x="4432181" y="1900931"/>
            <a:ext cx="0" cy="685200"/>
          </a:xfrm>
          <a:prstGeom prst="straightConnector1">
            <a:avLst/>
          </a:prstGeom>
          <a:noFill/>
          <a:ln w="38100" cap="flat" cmpd="sng">
            <a:solidFill>
              <a:srgbClr val="FF0000"/>
            </a:solidFill>
            <a:prstDash val="solid"/>
            <a:round/>
            <a:headEnd type="none" w="sm" len="sm"/>
            <a:tailEnd type="triangle" w="med" len="med"/>
          </a:ln>
        </p:spPr>
      </p:cxnSp>
      <p:sp>
        <p:nvSpPr>
          <p:cNvPr id="115" name="Google Shape;115;p6"/>
          <p:cNvSpPr txBox="1"/>
          <p:nvPr/>
        </p:nvSpPr>
        <p:spPr>
          <a:xfrm>
            <a:off x="3711533" y="1669940"/>
            <a:ext cx="814500" cy="483000"/>
          </a:xfrm>
          <a:prstGeom prst="rect">
            <a:avLst/>
          </a:pr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16" name="Google Shape;116;p6"/>
          <p:cNvSpPr/>
          <p:nvPr/>
        </p:nvSpPr>
        <p:spPr>
          <a:xfrm>
            <a:off x="3990913" y="2123161"/>
            <a:ext cx="441600" cy="598200"/>
          </a:xfrm>
          <a:prstGeom prst="arc">
            <a:avLst>
              <a:gd name="adj1" fmla="val 16127632"/>
              <a:gd name="adj2" fmla="val 3952799"/>
            </a:avLst>
          </a:prstGeom>
          <a:noFill/>
          <a:ln w="38100" cap="flat" cmpd="sng">
            <a:solidFill>
              <a:srgbClr val="0C5ADB"/>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7" name="Google Shape;117;p6"/>
          <p:cNvSpPr/>
          <p:nvPr/>
        </p:nvSpPr>
        <p:spPr>
          <a:xfrm>
            <a:off x="4378736" y="1537304"/>
            <a:ext cx="441600" cy="598200"/>
          </a:xfrm>
          <a:prstGeom prst="arc">
            <a:avLst>
              <a:gd name="adj1" fmla="val 16127632"/>
              <a:gd name="adj2" fmla="val 3952799"/>
            </a:avLst>
          </a:prstGeom>
          <a:noFill/>
          <a:ln w="38100" cap="flat" cmpd="sng">
            <a:solidFill>
              <a:srgbClr val="0C5ADB"/>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8" name="Google Shape;118;p6"/>
          <p:cNvSpPr/>
          <p:nvPr/>
        </p:nvSpPr>
        <p:spPr>
          <a:xfrm>
            <a:off x="4048392" y="830650"/>
            <a:ext cx="441600" cy="598200"/>
          </a:xfrm>
          <a:prstGeom prst="arc">
            <a:avLst>
              <a:gd name="adj1" fmla="val 16127632"/>
              <a:gd name="adj2" fmla="val 3952799"/>
            </a:avLst>
          </a:prstGeom>
          <a:noFill/>
          <a:ln w="38100" cap="flat" cmpd="sng">
            <a:solidFill>
              <a:srgbClr val="0C5ADB"/>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9" name="Google Shape;119;p6"/>
          <p:cNvSpPr txBox="1"/>
          <p:nvPr/>
        </p:nvSpPr>
        <p:spPr>
          <a:xfrm>
            <a:off x="3820878" y="520401"/>
            <a:ext cx="1211700" cy="355800"/>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20" name="Google Shape;120;p6"/>
          <p:cNvSpPr txBox="1"/>
          <p:nvPr/>
        </p:nvSpPr>
        <p:spPr>
          <a:xfrm>
            <a:off x="4333499" y="1823456"/>
            <a:ext cx="1317000" cy="426000"/>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6EE4D4D5-3C45-5862-1F6A-1F732AD84D4E}"/>
              </a:ext>
            </a:extLst>
          </p:cNvPr>
          <p:cNvSpPr txBox="1"/>
          <p:nvPr/>
        </p:nvSpPr>
        <p:spPr>
          <a:xfrm>
            <a:off x="3945209" y="680425"/>
            <a:ext cx="151353" cy="261610"/>
          </a:xfrm>
          <a:prstGeom prst="rect">
            <a:avLst/>
          </a:prstGeom>
          <a:noFill/>
        </p:spPr>
        <p:txBody>
          <a:bodyPr wrap="square" rtlCol="0">
            <a:spAutoFit/>
          </a:bodyPr>
          <a:lstStyle/>
          <a:p>
            <a:r>
              <a:rPr lang="en-US" sz="1100" i="1" dirty="0"/>
              <a:t>x</a:t>
            </a:r>
            <a:endParaRPr lang="en-US" i="1" dirty="0"/>
          </a:p>
        </p:txBody>
      </p:sp>
      <p:sp>
        <p:nvSpPr>
          <p:cNvPr id="3" name="TextBox 2">
            <a:extLst>
              <a:ext uri="{FF2B5EF4-FFF2-40B4-BE49-F238E27FC236}">
                <a16:creationId xmlns:a16="http://schemas.microsoft.com/office/drawing/2014/main" id="{9ED8B4E1-7029-5A15-FEAA-EEAE3D25F06A}"/>
              </a:ext>
            </a:extLst>
          </p:cNvPr>
          <p:cNvSpPr txBox="1"/>
          <p:nvPr/>
        </p:nvSpPr>
        <p:spPr>
          <a:xfrm>
            <a:off x="3751794" y="450852"/>
            <a:ext cx="151353" cy="261610"/>
          </a:xfrm>
          <a:prstGeom prst="rect">
            <a:avLst/>
          </a:prstGeom>
          <a:noFill/>
        </p:spPr>
        <p:txBody>
          <a:bodyPr wrap="square" rtlCol="0">
            <a:spAutoFit/>
          </a:bodyPr>
          <a:lstStyle/>
          <a:p>
            <a:r>
              <a:rPr lang="en-US" sz="1100" i="1" dirty="0"/>
              <a:t>y</a:t>
            </a:r>
            <a:endParaRPr lang="en-US" i="1" dirty="0"/>
          </a:p>
        </p:txBody>
      </p:sp>
      <p:sp>
        <p:nvSpPr>
          <p:cNvPr id="4" name="TextBox 3">
            <a:extLst>
              <a:ext uri="{FF2B5EF4-FFF2-40B4-BE49-F238E27FC236}">
                <a16:creationId xmlns:a16="http://schemas.microsoft.com/office/drawing/2014/main" id="{51C9559E-F9A2-7C3F-6031-7D38DF5FED39}"/>
              </a:ext>
            </a:extLst>
          </p:cNvPr>
          <p:cNvSpPr txBox="1"/>
          <p:nvPr/>
        </p:nvSpPr>
        <p:spPr>
          <a:xfrm>
            <a:off x="3601341" y="840365"/>
            <a:ext cx="151353" cy="261610"/>
          </a:xfrm>
          <a:prstGeom prst="rect">
            <a:avLst/>
          </a:prstGeom>
          <a:noFill/>
        </p:spPr>
        <p:txBody>
          <a:bodyPr wrap="square" rtlCol="0">
            <a:spAutoFit/>
          </a:bodyPr>
          <a:lstStyle/>
          <a:p>
            <a:r>
              <a:rPr lang="en-US" sz="1100" i="1" dirty="0"/>
              <a:t>z</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 name="MuscleActivation">
            <a:hlinkClick r:id="" action="ppaction://media"/>
            <a:extLst>
              <a:ext uri="{FF2B5EF4-FFF2-40B4-BE49-F238E27FC236}">
                <a16:creationId xmlns:a16="http://schemas.microsoft.com/office/drawing/2014/main" id="{AC170F58-7E21-8F0E-8551-05808982209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1742" y="495980"/>
            <a:ext cx="8262257" cy="4647520"/>
          </a:xfrm>
          <a:prstGeom prst="rect">
            <a:avLst/>
          </a:prstGeom>
        </p:spPr>
      </p:pic>
      <p:sp>
        <p:nvSpPr>
          <p:cNvPr id="126" name="Google Shape;126;p7"/>
          <p:cNvSpPr txBox="1">
            <a:spLocks noGrp="1"/>
          </p:cNvSpPr>
          <p:nvPr>
            <p:ph type="title"/>
          </p:nvPr>
        </p:nvSpPr>
        <p:spPr>
          <a:xfrm>
            <a:off x="311700" y="75806"/>
            <a:ext cx="8520600" cy="87727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484"/>
              <a:buNone/>
            </a:pPr>
            <a:r>
              <a:rPr lang="en" b="1">
                <a:highlight>
                  <a:srgbClr val="FFFFFF"/>
                </a:highlight>
                <a:latin typeface="Calibri"/>
                <a:ea typeface="Calibri"/>
                <a:cs typeface="Calibri"/>
                <a:sym typeface="Calibri"/>
              </a:rPr>
              <a:t>Solution to the muscle redundancy problem shows reasonable muscle forces</a:t>
            </a:r>
            <a:endParaRPr b="1">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8"/>
          <p:cNvPicPr preferRelativeResize="0"/>
          <p:nvPr/>
        </p:nvPicPr>
        <p:blipFill rotWithShape="1">
          <a:blip r:embed="rId3">
            <a:alphaModFix/>
          </a:blip>
          <a:srcRect/>
          <a:stretch/>
        </p:blipFill>
        <p:spPr>
          <a:xfrm>
            <a:off x="1714441" y="445677"/>
            <a:ext cx="7415616" cy="4334931"/>
          </a:xfrm>
          <a:prstGeom prst="rect">
            <a:avLst/>
          </a:prstGeom>
          <a:noFill/>
          <a:ln>
            <a:noFill/>
          </a:ln>
        </p:spPr>
      </p:pic>
      <p:sp>
        <p:nvSpPr>
          <p:cNvPr id="132" name="Google Shape;132;p8"/>
          <p:cNvSpPr txBox="1">
            <a:spLocks noGrp="1"/>
          </p:cNvSpPr>
          <p:nvPr>
            <p:ph type="title"/>
          </p:nvPr>
        </p:nvSpPr>
        <p:spPr>
          <a:xfrm>
            <a:off x="311700" y="127525"/>
            <a:ext cx="8520600" cy="73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 b="1" dirty="0">
                <a:latin typeface="Calibri"/>
                <a:ea typeface="Calibri"/>
                <a:cs typeface="Calibri"/>
                <a:sym typeface="Calibri"/>
              </a:rPr>
              <a:t>Pedal Forces and Joint Torques vs. Activation</a:t>
            </a:r>
            <a:endParaRPr b="1" dirty="0">
              <a:latin typeface="Calibri"/>
              <a:ea typeface="Calibri"/>
              <a:cs typeface="Calibri"/>
              <a:sym typeface="Calibri"/>
            </a:endParaRPr>
          </a:p>
        </p:txBody>
      </p:sp>
      <p:pic>
        <p:nvPicPr>
          <p:cNvPr id="133" name="Google Shape;133;p8"/>
          <p:cNvPicPr preferRelativeResize="0"/>
          <p:nvPr/>
        </p:nvPicPr>
        <p:blipFill rotWithShape="1">
          <a:blip r:embed="rId4">
            <a:alphaModFix/>
          </a:blip>
          <a:srcRect l="32416" r="2840" b="18374"/>
          <a:stretch/>
        </p:blipFill>
        <p:spPr>
          <a:xfrm>
            <a:off x="89325" y="2059046"/>
            <a:ext cx="2009050" cy="1424775"/>
          </a:xfrm>
          <a:prstGeom prst="rect">
            <a:avLst/>
          </a:prstGeom>
          <a:noFill/>
          <a:ln>
            <a:noFill/>
          </a:ln>
        </p:spPr>
      </p:pic>
      <p:sp>
        <p:nvSpPr>
          <p:cNvPr id="5" name="TextBox 4">
            <a:extLst>
              <a:ext uri="{FF2B5EF4-FFF2-40B4-BE49-F238E27FC236}">
                <a16:creationId xmlns:a16="http://schemas.microsoft.com/office/drawing/2014/main" id="{7DDE6EA9-FC21-F1C6-939C-BB6A5926B0D7}"/>
              </a:ext>
            </a:extLst>
          </p:cNvPr>
          <p:cNvSpPr txBox="1"/>
          <p:nvPr/>
        </p:nvSpPr>
        <p:spPr>
          <a:xfrm>
            <a:off x="471054" y="2063402"/>
            <a:ext cx="151353" cy="261610"/>
          </a:xfrm>
          <a:prstGeom prst="rect">
            <a:avLst/>
          </a:prstGeom>
          <a:noFill/>
        </p:spPr>
        <p:txBody>
          <a:bodyPr wrap="square" rtlCol="0">
            <a:spAutoFit/>
          </a:bodyPr>
          <a:lstStyle/>
          <a:p>
            <a:r>
              <a:rPr lang="en-US" sz="1100" i="1" dirty="0"/>
              <a:t>x</a:t>
            </a:r>
            <a:endParaRPr lang="en-US" i="1" dirty="0"/>
          </a:p>
        </p:txBody>
      </p:sp>
      <p:sp>
        <p:nvSpPr>
          <p:cNvPr id="6" name="TextBox 5">
            <a:extLst>
              <a:ext uri="{FF2B5EF4-FFF2-40B4-BE49-F238E27FC236}">
                <a16:creationId xmlns:a16="http://schemas.microsoft.com/office/drawing/2014/main" id="{6C5D11A2-C745-2D29-4857-02A1602D9A5D}"/>
              </a:ext>
            </a:extLst>
          </p:cNvPr>
          <p:cNvSpPr txBox="1"/>
          <p:nvPr/>
        </p:nvSpPr>
        <p:spPr>
          <a:xfrm>
            <a:off x="277639" y="1833829"/>
            <a:ext cx="151353" cy="261610"/>
          </a:xfrm>
          <a:prstGeom prst="rect">
            <a:avLst/>
          </a:prstGeom>
          <a:noFill/>
        </p:spPr>
        <p:txBody>
          <a:bodyPr wrap="square" rtlCol="0">
            <a:spAutoFit/>
          </a:bodyPr>
          <a:lstStyle/>
          <a:p>
            <a:r>
              <a:rPr lang="en-US" sz="1100" i="1" dirty="0"/>
              <a:t>y</a:t>
            </a:r>
            <a:endParaRPr lang="en-US" i="1" dirty="0"/>
          </a:p>
        </p:txBody>
      </p:sp>
      <p:sp>
        <p:nvSpPr>
          <p:cNvPr id="7" name="TextBox 6">
            <a:extLst>
              <a:ext uri="{FF2B5EF4-FFF2-40B4-BE49-F238E27FC236}">
                <a16:creationId xmlns:a16="http://schemas.microsoft.com/office/drawing/2014/main" id="{78DC575C-F611-34E0-F915-1B6A0A182F0C}"/>
              </a:ext>
            </a:extLst>
          </p:cNvPr>
          <p:cNvSpPr txBox="1"/>
          <p:nvPr/>
        </p:nvSpPr>
        <p:spPr>
          <a:xfrm>
            <a:off x="127186" y="2223342"/>
            <a:ext cx="151353" cy="261610"/>
          </a:xfrm>
          <a:prstGeom prst="rect">
            <a:avLst/>
          </a:prstGeom>
          <a:noFill/>
        </p:spPr>
        <p:txBody>
          <a:bodyPr wrap="square" rtlCol="0">
            <a:spAutoFit/>
          </a:bodyPr>
          <a:lstStyle/>
          <a:p>
            <a:r>
              <a:rPr lang="en-US" sz="1100" i="1" dirty="0"/>
              <a:t>z</a:t>
            </a:r>
            <a:endParaRPr lang="en-US" i="1" dirty="0"/>
          </a:p>
        </p:txBody>
      </p:sp>
      <p:sp>
        <p:nvSpPr>
          <p:cNvPr id="12" name="Rectangle 11">
            <a:extLst>
              <a:ext uri="{FF2B5EF4-FFF2-40B4-BE49-F238E27FC236}">
                <a16:creationId xmlns:a16="http://schemas.microsoft.com/office/drawing/2014/main" id="{DFAD655A-413E-C5AA-9011-CCD6C9DA89E4}"/>
              </a:ext>
            </a:extLst>
          </p:cNvPr>
          <p:cNvSpPr/>
          <p:nvPr/>
        </p:nvSpPr>
        <p:spPr>
          <a:xfrm>
            <a:off x="2018646" y="627804"/>
            <a:ext cx="3164505" cy="609600"/>
          </a:xfrm>
          <a:prstGeom prst="rect">
            <a:avLst/>
          </a:prstGeom>
          <a:noFill/>
          <a:ln>
            <a:solidFill>
              <a:srgbClr val="6EB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67DF5F6-0D0F-3105-56A2-D51B1C7C0BBD}"/>
              </a:ext>
            </a:extLst>
          </p:cNvPr>
          <p:cNvSpPr/>
          <p:nvPr/>
        </p:nvSpPr>
        <p:spPr>
          <a:xfrm>
            <a:off x="5371446" y="1271270"/>
            <a:ext cx="3164505" cy="609600"/>
          </a:xfrm>
          <a:prstGeom prst="rect">
            <a:avLst/>
          </a:prstGeom>
          <a:noFill/>
          <a:ln>
            <a:solidFill>
              <a:srgbClr val="6EB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E175815-8878-ACC0-5EE0-8126FBA947CF}"/>
              </a:ext>
            </a:extLst>
          </p:cNvPr>
          <p:cNvSpPr/>
          <p:nvPr/>
        </p:nvSpPr>
        <p:spPr>
          <a:xfrm>
            <a:off x="5371446" y="1875352"/>
            <a:ext cx="3164505" cy="609600"/>
          </a:xfrm>
          <a:prstGeom prst="rect">
            <a:avLst/>
          </a:prstGeom>
          <a:noFill/>
          <a:ln>
            <a:solidFill>
              <a:srgbClr val="6EB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B40D81E-E5F7-18EB-7DA5-AA5FE5CAF5C8}"/>
              </a:ext>
            </a:extLst>
          </p:cNvPr>
          <p:cNvSpPr/>
          <p:nvPr/>
        </p:nvSpPr>
        <p:spPr>
          <a:xfrm>
            <a:off x="5371446" y="658911"/>
            <a:ext cx="3164505" cy="609600"/>
          </a:xfrm>
          <a:prstGeom prst="rect">
            <a:avLst/>
          </a:prstGeom>
          <a:noFill/>
          <a:ln>
            <a:solidFill>
              <a:srgbClr val="6EB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FFBBCEC-718B-871E-3CCC-2CB1AE8A988E}"/>
              </a:ext>
            </a:extLst>
          </p:cNvPr>
          <p:cNvSpPr/>
          <p:nvPr/>
        </p:nvSpPr>
        <p:spPr>
          <a:xfrm>
            <a:off x="2018646" y="1237404"/>
            <a:ext cx="3164505" cy="609600"/>
          </a:xfrm>
          <a:prstGeom prst="rect">
            <a:avLst/>
          </a:prstGeom>
          <a:noFill/>
          <a:ln>
            <a:solidFill>
              <a:srgbClr val="6EB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518A9B9-961D-021C-BC94-0EAE74D2A373}"/>
              </a:ext>
            </a:extLst>
          </p:cNvPr>
          <p:cNvSpPr/>
          <p:nvPr/>
        </p:nvSpPr>
        <p:spPr>
          <a:xfrm>
            <a:off x="2018645" y="1860356"/>
            <a:ext cx="3164505" cy="609600"/>
          </a:xfrm>
          <a:prstGeom prst="rect">
            <a:avLst/>
          </a:prstGeom>
          <a:noFill/>
          <a:ln>
            <a:solidFill>
              <a:srgbClr val="6EB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65BCAE-21E7-E6B3-413F-C0FA96ADE907}"/>
              </a:ext>
            </a:extLst>
          </p:cNvPr>
          <p:cNvSpPr/>
          <p:nvPr/>
        </p:nvSpPr>
        <p:spPr>
          <a:xfrm>
            <a:off x="5371446" y="3179021"/>
            <a:ext cx="3164505" cy="609600"/>
          </a:xfrm>
          <a:prstGeom prst="rect">
            <a:avLst/>
          </a:prstGeom>
          <a:noFill/>
          <a:ln>
            <a:solidFill>
              <a:srgbClr val="6EB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8" grpId="0" animBg="1"/>
      <p:bldP spid="18" grpId="1" animBg="1"/>
      <p:bldP spid="19" grpId="0" animBg="1"/>
      <p:bldP spid="19" grpId="1" animBg="1"/>
      <p:bldP spid="20" grpId="0" animBg="1"/>
      <p:bldP spid="20" grpId="1" animBg="1"/>
      <p:bldP spid="21" grpId="0" animBg="1"/>
      <p:bldP spid="21" grpId="1"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txBox="1">
            <a:spLocks noGrp="1"/>
          </p:cNvSpPr>
          <p:nvPr>
            <p:ph type="title"/>
          </p:nvPr>
        </p:nvSpPr>
        <p:spPr>
          <a:xfrm>
            <a:off x="0" y="185800"/>
            <a:ext cx="3198000" cy="46062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br>
              <a:rPr lang="en" sz="3600" b="1">
                <a:latin typeface="Calibri"/>
                <a:ea typeface="Calibri"/>
                <a:cs typeface="Calibri"/>
                <a:sym typeface="Calibri"/>
              </a:rPr>
            </a:br>
            <a:r>
              <a:rPr lang="en" b="1">
                <a:latin typeface="Calibri"/>
                <a:ea typeface="Calibri"/>
                <a:cs typeface="Calibri"/>
                <a:sym typeface="Calibri"/>
              </a:rPr>
              <a:t>SOLUTIONS AND LAGRANGE MULTIPLIERS</a:t>
            </a:r>
            <a:endParaRPr b="1">
              <a:latin typeface="Calibri"/>
              <a:ea typeface="Calibri"/>
              <a:cs typeface="Calibri"/>
              <a:sym typeface="Calibri"/>
            </a:endParaRPr>
          </a:p>
        </p:txBody>
      </p:sp>
      <p:pic>
        <p:nvPicPr>
          <p:cNvPr id="139" name="Google Shape;139;p9"/>
          <p:cNvPicPr preferRelativeResize="0"/>
          <p:nvPr/>
        </p:nvPicPr>
        <p:blipFill rotWithShape="1">
          <a:blip r:embed="rId3">
            <a:alphaModFix/>
          </a:blip>
          <a:srcRect/>
          <a:stretch/>
        </p:blipFill>
        <p:spPr>
          <a:xfrm>
            <a:off x="3187192" y="0"/>
            <a:ext cx="580421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1276</Words>
  <Application>Microsoft Office PowerPoint</Application>
  <PresentationFormat>On-screen Show (16:9)</PresentationFormat>
  <Paragraphs>272</Paragraphs>
  <Slides>16</Slides>
  <Notes>16</Notes>
  <HiddenSlides>2</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Open Sans</vt:lpstr>
      <vt:lpstr>Arial</vt:lpstr>
      <vt:lpstr>Simple Light</vt:lpstr>
      <vt:lpstr>MUSCLE ACTIVATION PROJECT</vt:lpstr>
      <vt:lpstr>INTRODUCTION</vt:lpstr>
      <vt:lpstr>PROBLEM STATEMENT </vt:lpstr>
      <vt:lpstr>MODELLING</vt:lpstr>
      <vt:lpstr>CLASSIFICATION OF OBJECTIVE FUNCTION </vt:lpstr>
      <vt:lpstr>Data Flow for getting torques at joints</vt:lpstr>
      <vt:lpstr>Solution to the muscle redundancy problem shows reasonable muscle forces</vt:lpstr>
      <vt:lpstr>Pedal Forces and Joint Torques vs. Activation</vt:lpstr>
      <vt:lpstr> SOLUTIONS AND LAGRANGE MULTIPLIERS</vt:lpstr>
      <vt:lpstr>LB SENSITIVITY ANALYSIS: -30% Change  </vt:lpstr>
      <vt:lpstr>PARAMETER SENSITIVITY ANALYSIS: Θ = 90</vt:lpstr>
      <vt:lpstr>PARAMETER SENSITIVITY ANALYSIS EXAMPLE</vt:lpstr>
      <vt:lpstr>INTERPRETATION       |  FORCE-LENGTH RELATIONSHIP</vt:lpstr>
      <vt:lpstr>CONCLUSIONS </vt:lpstr>
      <vt:lpstr>Backup Slides</vt:lpstr>
      <vt:lpstr>INTERPRETATION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MUSCLE ACTIVATION PROJECT</dc:title>
  <cp:lastModifiedBy>Ravesh Sukhnandan</cp:lastModifiedBy>
  <cp:revision>1</cp:revision>
  <dcterms:modified xsi:type="dcterms:W3CDTF">2022-12-08T17:02:25Z</dcterms:modified>
</cp:coreProperties>
</file>